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50"/>
  </p:notesMasterIdLst>
  <p:sldIdLst>
    <p:sldId id="435" r:id="rId2"/>
    <p:sldId id="264" r:id="rId3"/>
    <p:sldId id="293" r:id="rId4"/>
    <p:sldId id="282" r:id="rId5"/>
    <p:sldId id="436" r:id="rId6"/>
    <p:sldId id="332" r:id="rId7"/>
    <p:sldId id="266" r:id="rId8"/>
    <p:sldId id="260" r:id="rId9"/>
    <p:sldId id="292" r:id="rId10"/>
    <p:sldId id="298" r:id="rId11"/>
    <p:sldId id="299" r:id="rId12"/>
    <p:sldId id="301" r:id="rId13"/>
    <p:sldId id="300" r:id="rId14"/>
    <p:sldId id="303" r:id="rId15"/>
    <p:sldId id="302" r:id="rId16"/>
    <p:sldId id="304" r:id="rId17"/>
    <p:sldId id="305" r:id="rId18"/>
    <p:sldId id="306" r:id="rId19"/>
    <p:sldId id="289" r:id="rId20"/>
    <p:sldId id="325" r:id="rId21"/>
    <p:sldId id="327" r:id="rId22"/>
    <p:sldId id="256" r:id="rId23"/>
    <p:sldId id="333" r:id="rId24"/>
    <p:sldId id="329" r:id="rId25"/>
    <p:sldId id="335" r:id="rId26"/>
    <p:sldId id="336" r:id="rId27"/>
    <p:sldId id="328" r:id="rId28"/>
    <p:sldId id="334" r:id="rId29"/>
    <p:sldId id="432" r:id="rId30"/>
    <p:sldId id="433" r:id="rId31"/>
    <p:sldId id="424" r:id="rId32"/>
    <p:sldId id="425" r:id="rId33"/>
    <p:sldId id="426" r:id="rId34"/>
    <p:sldId id="434" r:id="rId35"/>
    <p:sldId id="405" r:id="rId36"/>
    <p:sldId id="419" r:id="rId37"/>
    <p:sldId id="379" r:id="rId38"/>
    <p:sldId id="408" r:id="rId39"/>
    <p:sldId id="407" r:id="rId40"/>
    <p:sldId id="428" r:id="rId41"/>
    <p:sldId id="430" r:id="rId42"/>
    <p:sldId id="267" r:id="rId43"/>
    <p:sldId id="275" r:id="rId44"/>
    <p:sldId id="277" r:id="rId45"/>
    <p:sldId id="342" r:id="rId46"/>
    <p:sldId id="278" r:id="rId47"/>
    <p:sldId id="280" r:id="rId48"/>
    <p:sldId id="261" r:id="rId49"/>
  </p:sldIdLst>
  <p:sldSz cx="18288000" cy="10287000"/>
  <p:notesSz cx="10287000" cy="18288000"/>
  <p:embeddedFontLst>
    <p:embeddedFont>
      <p:font typeface="맑은 고딕" panose="020B0503020000020004" pitchFamily="34" charset="-127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  <p:embeddedFont>
      <p:font typeface="G마켓 산스 TTF Bold" panose="02000000000000000000" pitchFamily="2" charset="-128"/>
      <p:bold r:id="rId58"/>
    </p:embeddedFont>
    <p:embeddedFont>
      <p:font typeface="G마켓 산스 TTF Light" panose="02000000000000000000" pitchFamily="2" charset="-128"/>
      <p:regular r:id="rId59"/>
    </p:embeddedFont>
    <p:embeddedFont>
      <p:font typeface="G마켓 산스 TTF Medium" panose="02000000000000000000" pitchFamily="2" charset="-128"/>
      <p:regular r:id="rId60"/>
    </p:embeddedFont>
    <p:embeddedFont>
      <p:font typeface="Gmarket Sans TTF Light" panose="02000000000000000000" pitchFamily="2" charset="-128"/>
      <p:regular r:id="rId61"/>
    </p:embeddedFont>
    <p:embeddedFont>
      <p:font typeface="Gmarket Sans TTF Medium" panose="02000000000000000000" pitchFamily="2" charset="-128"/>
      <p:regular r:id="rId62"/>
    </p:embeddedFont>
    <p:embeddedFont>
      <p:font typeface="Gulim" panose="020B0600000101010101" pitchFamily="34" charset="-12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8" clrIdx="0"/>
  <p:cmAuthor id="2" name="윤 미나" initials="윤미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09225A"/>
    <a:srgbClr val="E0E0E0"/>
    <a:srgbClr val="EEC55A"/>
    <a:srgbClr val="FFCE4A"/>
    <a:srgbClr val="FFFFFF"/>
    <a:srgbClr val="FFD14B"/>
    <a:srgbClr val="DEDEDE"/>
    <a:srgbClr val="238D24"/>
    <a:srgbClr val="FFC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5748"/>
  </p:normalViewPr>
  <p:slideViewPr>
    <p:cSldViewPr snapToObjects="1">
      <p:cViewPr varScale="1">
        <p:scale>
          <a:sx n="59" d="100"/>
          <a:sy n="59" d="100"/>
        </p:scale>
        <p:origin x="224" y="904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31T01:51:45.781" idx="15">
    <p:pos x="9928" y="3174"/>
    <p:text>이처럼 스마트폰 블루투스 센서를 통한 출입서비스 시스템이 지속적인 기술 개발을 통해 서비스범위를 확충해나갈 전망이다.
(ex.차량 주차 위치 확인) 베이p</p:text>
  </p:cm>
  <p:cm authorId="1" dt="2021-10-31T02:09:41.880" idx="16">
    <p:pos x="9824" y="4018"/>
    <p:text>다양한 생활 주거공간에 들어가는 스마트홈 제품에 인공지능 플랫폼을 탑재하여 공용 공간에 적용되는 네트워크·보안 장비를 음성으로 제어할 수 있다.집에서 음성으로 엘레베이터 호출, 택배함 보관 여부 등의 서비스를 결합하여 추가 발전이 기대된다.</p:text>
  </p:cm>
  <p:cm authorId="1" dt="2021-10-31T13:48:38.862" idx="17">
    <p:pos x="9766" y="2084"/>
    <p:text>현대엘리베이터와 KT는 양사가 보유한 기술 교류를 통해 엘리베이터와 인공지능(AI), 음성인식, 자율주행 로봇을 연계한 신사업을 추진한다. 효율성과 편리성, 안전성을 제공하는 미래 엘리베이터 제품과 IT기술 접목한 다양한 서비스 개발이 지속되고 있다.</p:text>
  </p:cm>
  <p:cm authorId="1" dt="2021-10-31T14:11:53.748" idx="18">
    <p:pos x="9881" y="2834"/>
    <p:text>블루앤의 '스마트폰 블루투스 원패스 출입 솔루션'은 출입구 약 3m 이내에 진입 시, 스마트폰의 블루투스 통신을 통해 출입구를 자동으로 개방하고, 엘리베이터를 자동으로 호출해준다.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C04DC82-C390-B142-A9FA-DA2433D5E5B2}" type="datetime1">
              <a:rPr kumimoji="1" lang="ko-Kore-KR" altLang="en-US"/>
              <a:pPr lvl="0">
                <a:defRPr/>
              </a:pPr>
              <a:t>2021. 12. 9.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54AA57D-FBBB-4747-8E94-D5A0D14EAF08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4410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9766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816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661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0555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7699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en-US" altLang="en-US"/>
              <a:pPr lvl="0">
                <a:defRPr/>
              </a:pPr>
              <a:t>22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52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5283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9973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947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905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231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0045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BFD85EE-51FF-49B2-AE4A-EF643293EA7A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731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045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0242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324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3252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2945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메인 기능</a:t>
            </a:r>
            <a:r>
              <a:rPr lang="en-US" altLang="ko-KR" dirty="0"/>
              <a:t>, </a:t>
            </a:r>
            <a:r>
              <a:rPr lang="ko-KR" altLang="en-US" dirty="0"/>
              <a:t>시각장애인들 유용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사용방법 </a:t>
            </a:r>
            <a:r>
              <a:rPr lang="en-US" altLang="ko-KR" dirty="0"/>
              <a:t>– </a:t>
            </a:r>
            <a:r>
              <a:rPr lang="ko-KR" altLang="en-US" dirty="0" err="1"/>
              <a:t>화면상단클릭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원하는층수말하면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엘베</a:t>
            </a:r>
            <a:r>
              <a:rPr lang="ko-KR" altLang="en-US" dirty="0"/>
              <a:t> 작동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실제 시연 </a:t>
            </a:r>
            <a:r>
              <a:rPr lang="en-US" altLang="ko-KR" dirty="0"/>
              <a:t>– </a:t>
            </a:r>
            <a:r>
              <a:rPr lang="ko-KR" altLang="en-US" dirty="0"/>
              <a:t>음성입력 </a:t>
            </a:r>
            <a:r>
              <a:rPr lang="en-US" altLang="ko-KR" dirty="0"/>
              <a:t>– </a:t>
            </a:r>
            <a:r>
              <a:rPr lang="ko-KR" altLang="en-US" dirty="0"/>
              <a:t>어떻게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4AA57D-FBBB-4747-8E94-D5A0D14EAF08}" type="slidenum">
              <a:rPr kumimoji="1" lang="ko-Kore-KR" altLang="en-US" smtClean="0"/>
              <a:pPr lvl="0">
                <a:defRPr/>
              </a:pPr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62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1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2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33.tiff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52.png"/><Relationship Id="rId5" Type="http://schemas.openxmlformats.org/officeDocument/2006/relationships/image" Target="../media/image1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6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55.png"/><Relationship Id="rId5" Type="http://schemas.openxmlformats.org/officeDocument/2006/relationships/image" Target="../media/image54.tiff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7.png"/><Relationship Id="rId5" Type="http://schemas.openxmlformats.org/officeDocument/2006/relationships/image" Target="../media/image57.png"/><Relationship Id="rId4" Type="http://schemas.openxmlformats.org/officeDocument/2006/relationships/image" Target="../media/image12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61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12.png"/><Relationship Id="rId10" Type="http://schemas.openxmlformats.org/officeDocument/2006/relationships/image" Target="../media/image77.sv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svg"/><Relationship Id="rId22" Type="http://schemas.openxmlformats.org/officeDocument/2006/relationships/image" Target="../media/image89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emf"/><Relationship Id="rId12" Type="http://schemas.openxmlformats.org/officeDocument/2006/relationships/image" Target="../media/image100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2.png"/><Relationship Id="rId10" Type="http://schemas.openxmlformats.org/officeDocument/2006/relationships/image" Target="../media/image98.sv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27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3076"/>
          <p:cNvSpPr txBox="1"/>
          <p:nvPr/>
        </p:nvSpPr>
        <p:spPr>
          <a:xfrm>
            <a:off x="1005084" y="492770"/>
            <a:ext cx="9967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 err="1">
                <a:solidFill>
                  <a:srgbClr val="0A225A"/>
                </a:solidFill>
                <a:latin typeface="G마켓 산스 TTF Medium"/>
                <a:ea typeface="G마켓 산스 TTF Medium"/>
              </a:rPr>
              <a:t>띵동</a:t>
            </a:r>
            <a:r>
              <a:rPr lang="ko-KR" altLang="en-US" sz="4000" dirty="0">
                <a:solidFill>
                  <a:srgbClr val="0A225A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4000" dirty="0">
                <a:solidFill>
                  <a:srgbClr val="0A225A"/>
                </a:solidFill>
                <a:latin typeface="G마켓 산스 TTF Medium"/>
                <a:ea typeface="G마켓 산스 TTF Medium"/>
              </a:rPr>
              <a:t>–</a:t>
            </a:r>
            <a:r>
              <a:rPr lang="ko-KR" altLang="en-US" sz="4000" dirty="0">
                <a:solidFill>
                  <a:srgbClr val="0A225A"/>
                </a:solidFill>
                <a:latin typeface="G마켓 산스 TTF Medium"/>
                <a:ea typeface="G마켓 산스 TTF Medium"/>
              </a:rPr>
              <a:t> 음성인식기반 엘리베이터 연동 앱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b="1" dirty="0">
              <a:solidFill>
                <a:srgbClr val="0A225A"/>
              </a:solidFill>
              <a:latin typeface="G마켓 산스 TTF Bold"/>
              <a:ea typeface="G마켓 산스 TTF Bold"/>
            </a:endParaRPr>
          </a:p>
        </p:txBody>
      </p:sp>
      <p:grpSp>
        <p:nvGrpSpPr>
          <p:cNvPr id="7" name="그룹 1001"/>
          <p:cNvGrpSpPr/>
          <p:nvPr/>
        </p:nvGrpSpPr>
        <p:grpSpPr>
          <a:xfrm rot="16200000">
            <a:off x="251930" y="490075"/>
            <a:ext cx="906316" cy="648176"/>
            <a:chOff x="4801235" y="1610360"/>
            <a:chExt cx="9211945" cy="368935"/>
          </a:xfrm>
        </p:grpSpPr>
        <p:pic>
          <p:nvPicPr>
            <p:cNvPr id="8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pic>
        <p:nvPicPr>
          <p:cNvPr id="9" name="그림 8" descr="텍스트, 휴대폰이(가) 표시된 사진&#10;&#10;자동 생성된 설명">
            <a:extLst>
              <a:ext uri="{FF2B5EF4-FFF2-40B4-BE49-F238E27FC236}">
                <a16:creationId xmlns:a16="http://schemas.microsoft.com/office/drawing/2014/main" id="{01BC53E0-CB2B-8343-B238-9CEADCBFE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89" y="361004"/>
            <a:ext cx="14027727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862060" y="-1638300"/>
            <a:ext cx="6987540" cy="13975080"/>
            <a:chOff x="87630" y="-560705"/>
            <a:chExt cx="6987540" cy="13975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" y="-560705"/>
              <a:ext cx="6987540" cy="139750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2E610D0-DE00-F34C-9F0E-BE2D6B2C4249}"/>
              </a:ext>
            </a:extLst>
          </p:cNvPr>
          <p:cNvGrpSpPr/>
          <p:nvPr/>
        </p:nvGrpSpPr>
        <p:grpSpPr>
          <a:xfrm>
            <a:off x="10769178" y="2560955"/>
            <a:ext cx="3048000" cy="5349600"/>
            <a:chOff x="4038600" y="1582070"/>
            <a:chExt cx="3848100" cy="723287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5484C3A-3C60-A340-9132-11B215548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60" b="5753"/>
            <a:stretch/>
          </p:blipFill>
          <p:spPr>
            <a:xfrm>
              <a:off x="4038600" y="1582070"/>
              <a:ext cx="3848100" cy="723287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C78A95-9A25-5047-94F6-FA96BC3C7678}"/>
                </a:ext>
              </a:extLst>
            </p:cNvPr>
            <p:cNvSpPr/>
            <p:nvPr/>
          </p:nvSpPr>
          <p:spPr>
            <a:xfrm>
              <a:off x="7543800" y="2100440"/>
              <a:ext cx="342900" cy="1366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E3986E-C8B5-D84A-9D0C-F3CB0180A952}"/>
              </a:ext>
            </a:extLst>
          </p:cNvPr>
          <p:cNvSpPr txBox="1"/>
          <p:nvPr/>
        </p:nvSpPr>
        <p:spPr>
          <a:xfrm>
            <a:off x="3733800" y="3938876"/>
            <a:ext cx="504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화면 우측 하단 클릭 시 직접입력 사용 가능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FBD980-1155-D54B-8E83-73C041B48389}"/>
              </a:ext>
            </a:extLst>
          </p:cNvPr>
          <p:cNvGrpSpPr/>
          <p:nvPr/>
        </p:nvGrpSpPr>
        <p:grpSpPr>
          <a:xfrm>
            <a:off x="12824460" y="6896100"/>
            <a:ext cx="238621" cy="238621"/>
            <a:chOff x="14042460" y="4686300"/>
            <a:chExt cx="238621" cy="23862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FEE7F24-81FA-CA4E-9DE2-C3A0A3FC7217}"/>
                </a:ext>
              </a:extLst>
            </p:cNvPr>
            <p:cNvSpPr/>
            <p:nvPr/>
          </p:nvSpPr>
          <p:spPr>
            <a:xfrm>
              <a:off x="14042460" y="4686300"/>
              <a:ext cx="238621" cy="238621"/>
            </a:xfrm>
            <a:prstGeom prst="ellipse">
              <a:avLst/>
            </a:prstGeom>
            <a:solidFill>
              <a:srgbClr val="FFCD4A">
                <a:alpha val="5254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D7359A1-8C06-334B-BBF5-2D17669864DF}"/>
                </a:ext>
              </a:extLst>
            </p:cNvPr>
            <p:cNvSpPr/>
            <p:nvPr/>
          </p:nvSpPr>
          <p:spPr>
            <a:xfrm>
              <a:off x="14069437" y="4713277"/>
              <a:ext cx="184666" cy="184666"/>
            </a:xfrm>
            <a:prstGeom prst="ellipse">
              <a:avLst/>
            </a:prstGeom>
            <a:solidFill>
              <a:srgbClr val="FFCD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4114FF4-D905-4F4F-B784-D617F70B54D5}"/>
              </a:ext>
            </a:extLst>
          </p:cNvPr>
          <p:cNvSpPr txBox="1"/>
          <p:nvPr/>
        </p:nvSpPr>
        <p:spPr>
          <a:xfrm>
            <a:off x="4231577" y="2984704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직접입력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42E466FA-F9B5-4BA4-B254-AB8D119DBDA8}"/>
              </a:ext>
            </a:extLst>
          </p:cNvPr>
          <p:cNvGrpSpPr/>
          <p:nvPr/>
        </p:nvGrpSpPr>
        <p:grpSpPr>
          <a:xfrm rot="16200000">
            <a:off x="3454331" y="2980511"/>
            <a:ext cx="906316" cy="648176"/>
            <a:chOff x="4801235" y="1610360"/>
            <a:chExt cx="9211945" cy="368935"/>
          </a:xfrm>
        </p:grpSpPr>
        <p:pic>
          <p:nvPicPr>
            <p:cNvPr id="19" name="Object 3">
              <a:extLst>
                <a:ext uri="{FF2B5EF4-FFF2-40B4-BE49-F238E27FC236}">
                  <a16:creationId xmlns:a16="http://schemas.microsoft.com/office/drawing/2014/main" id="{B4801926-DF1C-47E8-B24F-C013509B1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6686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8"/>
    </mc:Choice>
    <mc:Fallback xmlns="">
      <p:transition spd="slow" advTm="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724400" y="-2324100"/>
            <a:ext cx="8534400" cy="15293340"/>
            <a:chOff x="87630" y="-560705"/>
            <a:chExt cx="6987540" cy="13975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" y="-560705"/>
              <a:ext cx="6987540" cy="139750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A160A0-3609-2D40-9487-9D7035D5BE89}"/>
              </a:ext>
            </a:extLst>
          </p:cNvPr>
          <p:cNvGrpSpPr/>
          <p:nvPr/>
        </p:nvGrpSpPr>
        <p:grpSpPr>
          <a:xfrm>
            <a:off x="7092998" y="2460021"/>
            <a:ext cx="3657600" cy="5502879"/>
            <a:chOff x="7092998" y="2460021"/>
            <a:chExt cx="3657600" cy="550287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7405B2B-2324-C749-866F-D01BC28F5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321" b="72965"/>
            <a:stretch/>
          </p:blipFill>
          <p:spPr>
            <a:xfrm>
              <a:off x="7092998" y="2460021"/>
              <a:ext cx="3657600" cy="16002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241BAC2-09C7-E24D-92D8-19A94597D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925" b="52357"/>
            <a:stretch/>
          </p:blipFill>
          <p:spPr>
            <a:xfrm>
              <a:off x="7092998" y="3831620"/>
              <a:ext cx="3657600" cy="98252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8316021-539C-214B-A945-B231400A2087}"/>
                </a:ext>
              </a:extLst>
            </p:cNvPr>
            <p:cNvSpPr/>
            <p:nvPr/>
          </p:nvSpPr>
          <p:spPr>
            <a:xfrm>
              <a:off x="7092998" y="4814142"/>
              <a:ext cx="3657600" cy="3148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F17A52-3506-2643-96C3-D4937CC0F1C2}"/>
              </a:ext>
            </a:extLst>
          </p:cNvPr>
          <p:cNvSpPr/>
          <p:nvPr/>
        </p:nvSpPr>
        <p:spPr>
          <a:xfrm>
            <a:off x="8534400" y="4060221"/>
            <a:ext cx="381000" cy="39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8CBA98-32CD-8142-BBF4-C94B9B0A57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778" b="5600"/>
          <a:stretch/>
        </p:blipFill>
        <p:spPr>
          <a:xfrm>
            <a:off x="7071977" y="5317362"/>
            <a:ext cx="3662455" cy="2523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E2EC75-65DB-1F44-A2B5-913976E8DE69}"/>
              </a:ext>
            </a:extLst>
          </p:cNvPr>
          <p:cNvSpPr txBox="1"/>
          <p:nvPr/>
        </p:nvSpPr>
        <p:spPr>
          <a:xfrm>
            <a:off x="838200" y="775637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직접입력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0299DB4B-955B-F445-8809-19A1DF07ADA8}"/>
              </a:ext>
            </a:extLst>
          </p:cNvPr>
          <p:cNvGrpSpPr/>
          <p:nvPr/>
        </p:nvGrpSpPr>
        <p:grpSpPr>
          <a:xfrm rot="16200000">
            <a:off x="60954" y="771444"/>
            <a:ext cx="906316" cy="648176"/>
            <a:chOff x="4801235" y="1610360"/>
            <a:chExt cx="9211945" cy="368935"/>
          </a:xfrm>
        </p:grpSpPr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5D5B690C-AF40-C942-8BD4-2B3DBBE4C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2AEAD4-8F2F-A148-9A16-B9A829F6FCFD}"/>
              </a:ext>
            </a:extLst>
          </p:cNvPr>
          <p:cNvGrpSpPr/>
          <p:nvPr/>
        </p:nvGrpSpPr>
        <p:grpSpPr>
          <a:xfrm>
            <a:off x="9296400" y="5515289"/>
            <a:ext cx="238621" cy="238621"/>
            <a:chOff x="14042460" y="4686300"/>
            <a:chExt cx="238621" cy="23862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BB72AF7-45D1-4646-A42F-3B9FB6A0E7BA}"/>
                </a:ext>
              </a:extLst>
            </p:cNvPr>
            <p:cNvSpPr/>
            <p:nvPr/>
          </p:nvSpPr>
          <p:spPr>
            <a:xfrm>
              <a:off x="14042460" y="4686300"/>
              <a:ext cx="238621" cy="238621"/>
            </a:xfrm>
            <a:prstGeom prst="ellipse">
              <a:avLst/>
            </a:prstGeom>
            <a:solidFill>
              <a:srgbClr val="FFCD4A">
                <a:alpha val="5254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893B332-DA15-6047-A190-BFF3FFB04A59}"/>
                </a:ext>
              </a:extLst>
            </p:cNvPr>
            <p:cNvSpPr/>
            <p:nvPr/>
          </p:nvSpPr>
          <p:spPr>
            <a:xfrm>
              <a:off x="14069437" y="4713277"/>
              <a:ext cx="184666" cy="184666"/>
            </a:xfrm>
            <a:prstGeom prst="ellipse">
              <a:avLst/>
            </a:prstGeom>
            <a:solidFill>
              <a:srgbClr val="FFCD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6B1BFE-16AE-754C-B601-EDFF880EDA88}"/>
              </a:ext>
            </a:extLst>
          </p:cNvPr>
          <p:cNvSpPr txBox="1"/>
          <p:nvPr/>
        </p:nvSpPr>
        <p:spPr>
          <a:xfrm>
            <a:off x="8654087" y="4021035"/>
            <a:ext cx="3962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kumimoji="1" lang="ko-Kore-KR" altLang="en-US" sz="25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03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1"/>
    </mc:Choice>
    <mc:Fallback xmlns="">
      <p:transition spd="slow" advTm="6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959969" y="-2244969"/>
            <a:ext cx="8534400" cy="15293340"/>
            <a:chOff x="87630" y="-560705"/>
            <a:chExt cx="6987540" cy="13975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" y="-560705"/>
              <a:ext cx="6987540" cy="139750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F17A52-3506-2643-96C3-D4937CC0F1C2}"/>
              </a:ext>
            </a:extLst>
          </p:cNvPr>
          <p:cNvSpPr/>
          <p:nvPr/>
        </p:nvSpPr>
        <p:spPr>
          <a:xfrm>
            <a:off x="8534400" y="4060221"/>
            <a:ext cx="381000" cy="39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74E6264-ECCE-43B2-8DAB-2432C46B3C9D}"/>
              </a:ext>
            </a:extLst>
          </p:cNvPr>
          <p:cNvGrpSpPr/>
          <p:nvPr/>
        </p:nvGrpSpPr>
        <p:grpSpPr>
          <a:xfrm>
            <a:off x="10386280" y="2515256"/>
            <a:ext cx="3566512" cy="5550805"/>
            <a:chOff x="4038600" y="1582070"/>
            <a:chExt cx="3848100" cy="723287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609CAAB-DAB2-48B7-B8AB-E0219C957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60" b="5753"/>
            <a:stretch/>
          </p:blipFill>
          <p:spPr>
            <a:xfrm>
              <a:off x="4038600" y="1582070"/>
              <a:ext cx="3848100" cy="723287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2C32E98-DEF8-4D15-99C5-8EA0A0598AB1}"/>
                </a:ext>
              </a:extLst>
            </p:cNvPr>
            <p:cNvSpPr/>
            <p:nvPr/>
          </p:nvSpPr>
          <p:spPr>
            <a:xfrm>
              <a:off x="7543800" y="2100440"/>
              <a:ext cx="342900" cy="1366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2AEAD4-8F2F-A148-9A16-B9A829F6FCFD}"/>
              </a:ext>
            </a:extLst>
          </p:cNvPr>
          <p:cNvGrpSpPr/>
          <p:nvPr/>
        </p:nvGrpSpPr>
        <p:grpSpPr>
          <a:xfrm>
            <a:off x="11160369" y="7001901"/>
            <a:ext cx="238621" cy="238621"/>
            <a:chOff x="14042460" y="4686300"/>
            <a:chExt cx="238621" cy="23862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BB72AF7-45D1-4646-A42F-3B9FB6A0E7BA}"/>
                </a:ext>
              </a:extLst>
            </p:cNvPr>
            <p:cNvSpPr/>
            <p:nvPr/>
          </p:nvSpPr>
          <p:spPr>
            <a:xfrm>
              <a:off x="14042460" y="4686300"/>
              <a:ext cx="238621" cy="238621"/>
            </a:xfrm>
            <a:prstGeom prst="ellipse">
              <a:avLst/>
            </a:prstGeom>
            <a:solidFill>
              <a:srgbClr val="FFCD4A">
                <a:alpha val="5254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893B332-DA15-6047-A190-BFF3FFB04A59}"/>
                </a:ext>
              </a:extLst>
            </p:cNvPr>
            <p:cNvSpPr/>
            <p:nvPr/>
          </p:nvSpPr>
          <p:spPr>
            <a:xfrm>
              <a:off x="14069437" y="4713277"/>
              <a:ext cx="184666" cy="184666"/>
            </a:xfrm>
            <a:prstGeom prst="ellipse">
              <a:avLst/>
            </a:prstGeom>
            <a:solidFill>
              <a:srgbClr val="FFCD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25158C5-1B4D-4A57-8C3D-AE8E4501F290}"/>
              </a:ext>
            </a:extLst>
          </p:cNvPr>
          <p:cNvSpPr txBox="1"/>
          <p:nvPr/>
        </p:nvSpPr>
        <p:spPr>
          <a:xfrm>
            <a:off x="3733800" y="3938876"/>
            <a:ext cx="504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화면 좌측 하단 클릭 시 혼잡도 안내 음성 출력 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F6B3-5B24-4786-82BF-2C51959B4813}"/>
              </a:ext>
            </a:extLst>
          </p:cNvPr>
          <p:cNvSpPr txBox="1"/>
          <p:nvPr/>
        </p:nvSpPr>
        <p:spPr>
          <a:xfrm>
            <a:off x="4231577" y="2984704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혼잡도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395D874D-A3B5-4055-8058-4ADCE385E91E}"/>
              </a:ext>
            </a:extLst>
          </p:cNvPr>
          <p:cNvGrpSpPr/>
          <p:nvPr/>
        </p:nvGrpSpPr>
        <p:grpSpPr>
          <a:xfrm rot="16200000">
            <a:off x="3454331" y="2980511"/>
            <a:ext cx="906316" cy="648176"/>
            <a:chOff x="4801235" y="1610360"/>
            <a:chExt cx="9211945" cy="368935"/>
          </a:xfrm>
        </p:grpSpPr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18CF18A9-3FD2-42CD-9EE0-FC9A85495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2787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8"/>
    </mc:Choice>
    <mc:Fallback xmlns="">
      <p:transition spd="slow" advTm="5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659923" y="-1943100"/>
            <a:ext cx="8534400" cy="15293340"/>
            <a:chOff x="87630" y="-560705"/>
            <a:chExt cx="6987540" cy="13975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" y="-560705"/>
              <a:ext cx="6987540" cy="139750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F17A52-3506-2643-96C3-D4937CC0F1C2}"/>
              </a:ext>
            </a:extLst>
          </p:cNvPr>
          <p:cNvSpPr/>
          <p:nvPr/>
        </p:nvSpPr>
        <p:spPr>
          <a:xfrm>
            <a:off x="8534400" y="4060221"/>
            <a:ext cx="381000" cy="39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A7D660-A8C2-4488-8360-A8532D088874}"/>
              </a:ext>
            </a:extLst>
          </p:cNvPr>
          <p:cNvSpPr txBox="1"/>
          <p:nvPr/>
        </p:nvSpPr>
        <p:spPr>
          <a:xfrm>
            <a:off x="1486376" y="955726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혼잡도</a:t>
            </a:r>
          </a:p>
        </p:txBody>
      </p: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F02E3CB5-D20C-4AF9-84F1-969346BD8769}"/>
              </a:ext>
            </a:extLst>
          </p:cNvPr>
          <p:cNvGrpSpPr/>
          <p:nvPr/>
        </p:nvGrpSpPr>
        <p:grpSpPr>
          <a:xfrm rot="16200000">
            <a:off x="709130" y="1041143"/>
            <a:ext cx="906316" cy="648176"/>
            <a:chOff x="4801235" y="1610360"/>
            <a:chExt cx="9211945" cy="368935"/>
          </a:xfrm>
        </p:grpSpPr>
        <p:pic>
          <p:nvPicPr>
            <p:cNvPr id="32" name="Object 3">
              <a:extLst>
                <a:ext uri="{FF2B5EF4-FFF2-40B4-BE49-F238E27FC236}">
                  <a16:creationId xmlns:a16="http://schemas.microsoft.com/office/drawing/2014/main" id="{2967992D-F557-4876-AE09-F33CA96D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392E13-B554-4F60-8701-69B1B128DCA7}"/>
              </a:ext>
            </a:extLst>
          </p:cNvPr>
          <p:cNvSpPr txBox="1"/>
          <p:nvPr/>
        </p:nvSpPr>
        <p:spPr>
          <a:xfrm>
            <a:off x="1474653" y="1711514"/>
            <a:ext cx="465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“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원활상태 입니다</a:t>
            </a:r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!＂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 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4A7A7B5-13D0-4387-A70D-583BE5E801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03" b="12243"/>
          <a:stretch/>
        </p:blipFill>
        <p:spPr>
          <a:xfrm>
            <a:off x="7085146" y="2705100"/>
            <a:ext cx="3567600" cy="5715000"/>
          </a:xfrm>
          <a:prstGeom prst="rect">
            <a:avLst/>
          </a:prstGeom>
          <a:ln>
            <a:noFill/>
          </a:ln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93FAD337-AAAD-49B7-AC77-47436A760348}"/>
              </a:ext>
            </a:extLst>
          </p:cNvPr>
          <p:cNvGrpSpPr/>
          <p:nvPr/>
        </p:nvGrpSpPr>
        <p:grpSpPr>
          <a:xfrm>
            <a:off x="7848600" y="7658100"/>
            <a:ext cx="238621" cy="238621"/>
            <a:chOff x="14042460" y="4686300"/>
            <a:chExt cx="238621" cy="238621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D65BB46-B5FD-4272-8B37-60E794F3F17F}"/>
                </a:ext>
              </a:extLst>
            </p:cNvPr>
            <p:cNvSpPr/>
            <p:nvPr/>
          </p:nvSpPr>
          <p:spPr>
            <a:xfrm>
              <a:off x="14042460" y="4686300"/>
              <a:ext cx="238621" cy="238621"/>
            </a:xfrm>
            <a:prstGeom prst="ellipse">
              <a:avLst/>
            </a:prstGeom>
            <a:solidFill>
              <a:srgbClr val="FFCD4A">
                <a:alpha val="5254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B013554-5DA8-43C9-8D8F-D9CE88087EC5}"/>
                </a:ext>
              </a:extLst>
            </p:cNvPr>
            <p:cNvSpPr/>
            <p:nvPr/>
          </p:nvSpPr>
          <p:spPr>
            <a:xfrm>
              <a:off x="14069437" y="4713277"/>
              <a:ext cx="184666" cy="184666"/>
            </a:xfrm>
            <a:prstGeom prst="ellipse">
              <a:avLst/>
            </a:prstGeom>
            <a:solidFill>
              <a:srgbClr val="FFCD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016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5"/>
    </mc:Choice>
    <mc:Fallback xmlns="">
      <p:transition spd="slow" advTm="4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659923" y="-1943100"/>
            <a:ext cx="8534400" cy="15293340"/>
            <a:chOff x="87630" y="-560705"/>
            <a:chExt cx="6987540" cy="13975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" y="-560705"/>
              <a:ext cx="6987540" cy="139750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F17A52-3506-2643-96C3-D4937CC0F1C2}"/>
              </a:ext>
            </a:extLst>
          </p:cNvPr>
          <p:cNvSpPr/>
          <p:nvPr/>
        </p:nvSpPr>
        <p:spPr>
          <a:xfrm>
            <a:off x="8534400" y="4060221"/>
            <a:ext cx="381000" cy="39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269A4B3-EB45-451E-82BA-2BEF5BAEF0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42" b="11523"/>
          <a:stretch/>
        </p:blipFill>
        <p:spPr>
          <a:xfrm>
            <a:off x="7086600" y="2702413"/>
            <a:ext cx="3567600" cy="5717687"/>
          </a:xfrm>
          <a:prstGeom prst="rect">
            <a:avLst/>
          </a:prstGeom>
          <a:ln>
            <a:noFill/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7C8A088-56A3-44E4-84E9-4BD722B8F01E}"/>
              </a:ext>
            </a:extLst>
          </p:cNvPr>
          <p:cNvGrpSpPr/>
          <p:nvPr/>
        </p:nvGrpSpPr>
        <p:grpSpPr>
          <a:xfrm>
            <a:off x="7855956" y="7592981"/>
            <a:ext cx="238621" cy="238621"/>
            <a:chOff x="14042460" y="4686300"/>
            <a:chExt cx="238621" cy="23862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64624CC-0597-445A-A86D-AE582E0BAA16}"/>
                </a:ext>
              </a:extLst>
            </p:cNvPr>
            <p:cNvSpPr/>
            <p:nvPr/>
          </p:nvSpPr>
          <p:spPr>
            <a:xfrm>
              <a:off x="14042460" y="4686300"/>
              <a:ext cx="238621" cy="238621"/>
            </a:xfrm>
            <a:prstGeom prst="ellipse">
              <a:avLst/>
            </a:prstGeom>
            <a:solidFill>
              <a:srgbClr val="FFCD4A">
                <a:alpha val="5254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4737234-505C-4EBE-8BCF-3966892B0704}"/>
                </a:ext>
              </a:extLst>
            </p:cNvPr>
            <p:cNvSpPr/>
            <p:nvPr/>
          </p:nvSpPr>
          <p:spPr>
            <a:xfrm>
              <a:off x="14069437" y="4713277"/>
              <a:ext cx="184666" cy="184666"/>
            </a:xfrm>
            <a:prstGeom prst="ellipse">
              <a:avLst/>
            </a:prstGeom>
            <a:solidFill>
              <a:srgbClr val="FFCD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0929AE7-EB52-441C-B334-AF8836C12441}"/>
              </a:ext>
            </a:extLst>
          </p:cNvPr>
          <p:cNvSpPr txBox="1"/>
          <p:nvPr/>
        </p:nvSpPr>
        <p:spPr>
          <a:xfrm>
            <a:off x="1486376" y="955726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혼잡도</a:t>
            </a:r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AAB46ADC-0AC2-4B0A-9425-A3083C80C8F9}"/>
              </a:ext>
            </a:extLst>
          </p:cNvPr>
          <p:cNvGrpSpPr/>
          <p:nvPr/>
        </p:nvGrpSpPr>
        <p:grpSpPr>
          <a:xfrm rot="16200000">
            <a:off x="709130" y="1041143"/>
            <a:ext cx="906316" cy="648176"/>
            <a:chOff x="4801235" y="1610360"/>
            <a:chExt cx="9211945" cy="368935"/>
          </a:xfrm>
        </p:grpSpPr>
        <p:pic>
          <p:nvPicPr>
            <p:cNvPr id="19" name="Object 3">
              <a:extLst>
                <a:ext uri="{FF2B5EF4-FFF2-40B4-BE49-F238E27FC236}">
                  <a16:creationId xmlns:a16="http://schemas.microsoft.com/office/drawing/2014/main" id="{95775BDC-51C1-4B02-BE89-F4641E51E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D1A88E6-2310-4536-B933-CF539A9982E6}"/>
              </a:ext>
            </a:extLst>
          </p:cNvPr>
          <p:cNvSpPr txBox="1"/>
          <p:nvPr/>
        </p:nvSpPr>
        <p:spPr>
          <a:xfrm>
            <a:off x="1474653" y="1711514"/>
            <a:ext cx="465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“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보통상태 입니다</a:t>
            </a:r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!＂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 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972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4"/>
    </mc:Choice>
    <mc:Fallback xmlns="">
      <p:transition spd="slow" advTm="4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659923" y="-1943100"/>
            <a:ext cx="8534400" cy="15293340"/>
            <a:chOff x="87630" y="-560705"/>
            <a:chExt cx="6987540" cy="13975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" y="-560705"/>
              <a:ext cx="6987540" cy="139750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F17A52-3506-2643-96C3-D4937CC0F1C2}"/>
              </a:ext>
            </a:extLst>
          </p:cNvPr>
          <p:cNvSpPr/>
          <p:nvPr/>
        </p:nvSpPr>
        <p:spPr>
          <a:xfrm>
            <a:off x="8534400" y="4060221"/>
            <a:ext cx="381000" cy="39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D62E3AF-377B-40AD-A8BB-E784EE518B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81" b="11621"/>
          <a:stretch/>
        </p:blipFill>
        <p:spPr>
          <a:xfrm>
            <a:off x="7085146" y="2705100"/>
            <a:ext cx="3567600" cy="5787767"/>
          </a:xfrm>
          <a:prstGeom prst="rect">
            <a:avLst/>
          </a:prstGeom>
          <a:ln>
            <a:noFill/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85FFC7-DA43-4308-8AA4-C62CBFFB60A2}"/>
              </a:ext>
            </a:extLst>
          </p:cNvPr>
          <p:cNvGrpSpPr/>
          <p:nvPr/>
        </p:nvGrpSpPr>
        <p:grpSpPr>
          <a:xfrm>
            <a:off x="7848600" y="7734300"/>
            <a:ext cx="238621" cy="238621"/>
            <a:chOff x="14042460" y="4686300"/>
            <a:chExt cx="238621" cy="238621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85142C8-58C3-4285-A05C-AF832B11424F}"/>
                </a:ext>
              </a:extLst>
            </p:cNvPr>
            <p:cNvSpPr/>
            <p:nvPr/>
          </p:nvSpPr>
          <p:spPr>
            <a:xfrm>
              <a:off x="14042460" y="4686300"/>
              <a:ext cx="238621" cy="238621"/>
            </a:xfrm>
            <a:prstGeom prst="ellipse">
              <a:avLst/>
            </a:prstGeom>
            <a:solidFill>
              <a:srgbClr val="FFCD4A">
                <a:alpha val="5254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09EB91B-C878-40C7-A3FA-00B1525FA6E6}"/>
                </a:ext>
              </a:extLst>
            </p:cNvPr>
            <p:cNvSpPr/>
            <p:nvPr/>
          </p:nvSpPr>
          <p:spPr>
            <a:xfrm>
              <a:off x="14069437" y="4713277"/>
              <a:ext cx="184666" cy="184666"/>
            </a:xfrm>
            <a:prstGeom prst="ellipse">
              <a:avLst/>
            </a:prstGeom>
            <a:solidFill>
              <a:srgbClr val="FFCD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BDE7862-A37D-4FF1-A3FB-9384B632FEC3}"/>
              </a:ext>
            </a:extLst>
          </p:cNvPr>
          <p:cNvSpPr txBox="1"/>
          <p:nvPr/>
        </p:nvSpPr>
        <p:spPr>
          <a:xfrm>
            <a:off x="1486376" y="955726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혼잡도</a:t>
            </a: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140A6ED0-3A27-4CD4-B71B-A7C4353D1CE3}"/>
              </a:ext>
            </a:extLst>
          </p:cNvPr>
          <p:cNvGrpSpPr/>
          <p:nvPr/>
        </p:nvGrpSpPr>
        <p:grpSpPr>
          <a:xfrm rot="16200000">
            <a:off x="709130" y="1041143"/>
            <a:ext cx="906316" cy="648176"/>
            <a:chOff x="4801235" y="1610360"/>
            <a:chExt cx="9211945" cy="368935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B464AA18-9741-4979-BD5B-EE3274C75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7D358-66CA-408F-8DDD-E42FFC5BB9F9}"/>
              </a:ext>
            </a:extLst>
          </p:cNvPr>
          <p:cNvSpPr txBox="1"/>
          <p:nvPr/>
        </p:nvSpPr>
        <p:spPr>
          <a:xfrm>
            <a:off x="1474653" y="1711514"/>
            <a:ext cx="465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“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혼잡상태 입니다</a:t>
            </a:r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!＂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 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839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8"/>
    </mc:Choice>
    <mc:Fallback xmlns="">
      <p:transition spd="slow" advTm="4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659923" y="-1943100"/>
            <a:ext cx="8534400" cy="15293340"/>
            <a:chOff x="87630" y="-560705"/>
            <a:chExt cx="6987540" cy="13975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" y="-560705"/>
              <a:ext cx="6987540" cy="139750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4661542-8477-46CD-9416-1DBF984D0D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04" b="10538"/>
          <a:stretch/>
        </p:blipFill>
        <p:spPr>
          <a:xfrm>
            <a:off x="7086600" y="2705100"/>
            <a:ext cx="3567600" cy="5818547"/>
          </a:xfrm>
          <a:prstGeom prst="rect">
            <a:avLst/>
          </a:prstGeom>
          <a:ln>
            <a:noFill/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38266B-144F-4FA4-9261-5CF12EA414E7}"/>
              </a:ext>
            </a:extLst>
          </p:cNvPr>
          <p:cNvGrpSpPr/>
          <p:nvPr/>
        </p:nvGrpSpPr>
        <p:grpSpPr>
          <a:xfrm>
            <a:off x="7905488" y="7658100"/>
            <a:ext cx="238621" cy="238621"/>
            <a:chOff x="14042460" y="4686300"/>
            <a:chExt cx="238621" cy="23862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62D2C03-FEAA-4771-AC44-04522EB5F1F7}"/>
                </a:ext>
              </a:extLst>
            </p:cNvPr>
            <p:cNvSpPr/>
            <p:nvPr/>
          </p:nvSpPr>
          <p:spPr>
            <a:xfrm>
              <a:off x="14042460" y="4686300"/>
              <a:ext cx="238621" cy="238621"/>
            </a:xfrm>
            <a:prstGeom prst="ellipse">
              <a:avLst/>
            </a:prstGeom>
            <a:solidFill>
              <a:srgbClr val="FFCD4A">
                <a:alpha val="5254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35AA2FB-8AD3-4D4A-99CB-CB53AE9BDB8E}"/>
                </a:ext>
              </a:extLst>
            </p:cNvPr>
            <p:cNvSpPr/>
            <p:nvPr/>
          </p:nvSpPr>
          <p:spPr>
            <a:xfrm>
              <a:off x="14069437" y="4713277"/>
              <a:ext cx="184666" cy="184666"/>
            </a:xfrm>
            <a:prstGeom prst="ellipse">
              <a:avLst/>
            </a:prstGeom>
            <a:solidFill>
              <a:srgbClr val="FFCD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007B0BB3-1625-482F-ABD8-78435F67E51B}"/>
              </a:ext>
            </a:extLst>
          </p:cNvPr>
          <p:cNvGrpSpPr/>
          <p:nvPr/>
        </p:nvGrpSpPr>
        <p:grpSpPr>
          <a:xfrm>
            <a:off x="8196645" y="371775"/>
            <a:ext cx="1321351" cy="1446614"/>
            <a:chOff x="571429" y="571429"/>
            <a:chExt cx="1714286" cy="1714286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22B09EDB-99CE-418F-82FE-C82C7A8A6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571429"/>
              <a:ext cx="1714286" cy="1714286"/>
            </a:xfrm>
            <a:prstGeom prst="rect">
              <a:avLst/>
            </a:prstGeom>
          </p:spPr>
        </p:pic>
      </p:grpSp>
      <p:pic>
        <p:nvPicPr>
          <p:cNvPr id="25" name="Object 2">
            <a:extLst>
              <a:ext uri="{FF2B5EF4-FFF2-40B4-BE49-F238E27FC236}">
                <a16:creationId xmlns:a16="http://schemas.microsoft.com/office/drawing/2014/main" id="{9933CDE2-41B1-4268-8BD2-38DCC523CFC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6645" y="4430549"/>
            <a:ext cx="1216062" cy="121606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B89AF3-EC5F-41D7-9F20-959BAD86B8AF}"/>
              </a:ext>
            </a:extLst>
          </p:cNvPr>
          <p:cNvSpPr txBox="1"/>
          <p:nvPr/>
        </p:nvSpPr>
        <p:spPr>
          <a:xfrm>
            <a:off x="1486376" y="955726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혼잡도</a:t>
            </a:r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520BD1C3-1BBE-4D61-8A4D-D7D2DDF8FF2A}"/>
              </a:ext>
            </a:extLst>
          </p:cNvPr>
          <p:cNvGrpSpPr/>
          <p:nvPr/>
        </p:nvGrpSpPr>
        <p:grpSpPr>
          <a:xfrm rot="16200000">
            <a:off x="709130" y="1041143"/>
            <a:ext cx="906316" cy="648176"/>
            <a:chOff x="4801235" y="1610360"/>
            <a:chExt cx="9211945" cy="368935"/>
          </a:xfrm>
        </p:grpSpPr>
        <p:pic>
          <p:nvPicPr>
            <p:cNvPr id="19" name="Object 3">
              <a:extLst>
                <a:ext uri="{FF2B5EF4-FFF2-40B4-BE49-F238E27FC236}">
                  <a16:creationId xmlns:a16="http://schemas.microsoft.com/office/drawing/2014/main" id="{63181A2A-D680-421B-AC3C-4053268DA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2ABE75F-0290-4A98-9257-6E3F451268A7}"/>
              </a:ext>
            </a:extLst>
          </p:cNvPr>
          <p:cNvSpPr txBox="1"/>
          <p:nvPr/>
        </p:nvSpPr>
        <p:spPr>
          <a:xfrm>
            <a:off x="1474653" y="1711514"/>
            <a:ext cx="465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“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정원초과 입니다</a:t>
            </a:r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!＂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 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E71995-4E84-4735-BE9C-64D3F4F00875}"/>
              </a:ext>
            </a:extLst>
          </p:cNvPr>
          <p:cNvSpPr txBox="1"/>
          <p:nvPr/>
        </p:nvSpPr>
        <p:spPr>
          <a:xfrm>
            <a:off x="11227240" y="4958834"/>
            <a:ext cx="465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음성입력</a:t>
            </a:r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직접입력 기능 사용 불가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27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6"/>
    </mc:Choice>
    <mc:Fallback xmlns="">
      <p:transition spd="slow" advTm="9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404753" y="-1844040"/>
            <a:ext cx="6987540" cy="13975080"/>
            <a:chOff x="87630" y="-560705"/>
            <a:chExt cx="6987540" cy="13975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" y="-560705"/>
              <a:ext cx="6987540" cy="139750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2E610D0-DE00-F34C-9F0E-BE2D6B2C4249}"/>
              </a:ext>
            </a:extLst>
          </p:cNvPr>
          <p:cNvGrpSpPr/>
          <p:nvPr/>
        </p:nvGrpSpPr>
        <p:grpSpPr>
          <a:xfrm>
            <a:off x="10311871" y="2355215"/>
            <a:ext cx="3048000" cy="5349600"/>
            <a:chOff x="4038600" y="1582070"/>
            <a:chExt cx="3848100" cy="723287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5484C3A-3C60-A340-9132-11B215548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60" b="5753"/>
            <a:stretch/>
          </p:blipFill>
          <p:spPr>
            <a:xfrm>
              <a:off x="4038600" y="1582070"/>
              <a:ext cx="3848100" cy="723287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C78A95-9A25-5047-94F6-FA96BC3C7678}"/>
                </a:ext>
              </a:extLst>
            </p:cNvPr>
            <p:cNvSpPr/>
            <p:nvPr/>
          </p:nvSpPr>
          <p:spPr>
            <a:xfrm>
              <a:off x="7543800" y="2100440"/>
              <a:ext cx="342900" cy="1366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FBD980-1155-D54B-8E83-73C041B48389}"/>
              </a:ext>
            </a:extLst>
          </p:cNvPr>
          <p:cNvGrpSpPr/>
          <p:nvPr/>
        </p:nvGrpSpPr>
        <p:grpSpPr>
          <a:xfrm>
            <a:off x="12849646" y="5905500"/>
            <a:ext cx="238621" cy="238621"/>
            <a:chOff x="14042460" y="4686300"/>
            <a:chExt cx="238621" cy="23862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FEE7F24-81FA-CA4E-9DE2-C3A0A3FC7217}"/>
                </a:ext>
              </a:extLst>
            </p:cNvPr>
            <p:cNvSpPr/>
            <p:nvPr/>
          </p:nvSpPr>
          <p:spPr>
            <a:xfrm>
              <a:off x="14042460" y="4686300"/>
              <a:ext cx="238621" cy="238621"/>
            </a:xfrm>
            <a:prstGeom prst="ellipse">
              <a:avLst/>
            </a:prstGeom>
            <a:solidFill>
              <a:srgbClr val="FFCD4A">
                <a:alpha val="5254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D7359A1-8C06-334B-BBF5-2D17669864DF}"/>
                </a:ext>
              </a:extLst>
            </p:cNvPr>
            <p:cNvSpPr/>
            <p:nvPr/>
          </p:nvSpPr>
          <p:spPr>
            <a:xfrm>
              <a:off x="14069437" y="4713277"/>
              <a:ext cx="184666" cy="184666"/>
            </a:xfrm>
            <a:prstGeom prst="ellipse">
              <a:avLst/>
            </a:prstGeom>
            <a:solidFill>
              <a:srgbClr val="FFCD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C201C2-0291-4620-A444-E5189D871CDD}"/>
              </a:ext>
            </a:extLst>
          </p:cNvPr>
          <p:cNvSpPr txBox="1"/>
          <p:nvPr/>
        </p:nvSpPr>
        <p:spPr>
          <a:xfrm>
            <a:off x="3733800" y="3938876"/>
            <a:ext cx="504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화면을 왼쪽으로 넘길 시 음성 안내 듣기 가능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A04602-CC9C-48AD-BC9B-F4157B7DE04E}"/>
              </a:ext>
            </a:extLst>
          </p:cNvPr>
          <p:cNvSpPr txBox="1"/>
          <p:nvPr/>
        </p:nvSpPr>
        <p:spPr>
          <a:xfrm>
            <a:off x="4231577" y="2984704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음성안내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1D8B7880-777A-4BE0-AE83-EEDED510D129}"/>
              </a:ext>
            </a:extLst>
          </p:cNvPr>
          <p:cNvGrpSpPr/>
          <p:nvPr/>
        </p:nvGrpSpPr>
        <p:grpSpPr>
          <a:xfrm rot="16200000">
            <a:off x="3454331" y="2980511"/>
            <a:ext cx="906316" cy="648176"/>
            <a:chOff x="4801235" y="1610360"/>
            <a:chExt cx="9211945" cy="368935"/>
          </a:xfrm>
        </p:grpSpPr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A27BA398-D4B5-431D-B9B8-6544F076D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4871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3"/>
    </mc:Choice>
    <mc:Fallback xmlns="">
      <p:transition spd="slow" advTm="7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50"/>
                            </p:stCondLst>
                            <p:childTnLst>
                              <p:par>
                                <p:cTn id="2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-0.10494 1.85185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305800" y="-1844040"/>
            <a:ext cx="7066430" cy="13975080"/>
            <a:chOff x="87630" y="-560705"/>
            <a:chExt cx="6987540" cy="13975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" y="-560705"/>
              <a:ext cx="6987540" cy="139750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pic>
        <p:nvPicPr>
          <p:cNvPr id="20" name="Picture 1014">
            <a:extLst>
              <a:ext uri="{FF2B5EF4-FFF2-40B4-BE49-F238E27FC236}">
                <a16:creationId xmlns:a16="http://schemas.microsoft.com/office/drawing/2014/main" id="{EE159A83-ACC9-FB41-8F13-6BC18C02F1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" t="6382" r="273" b="15444"/>
          <a:stretch/>
        </p:blipFill>
        <p:spPr>
          <a:xfrm>
            <a:off x="10248722" y="2350849"/>
            <a:ext cx="3064994" cy="5336699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E2F3D-1D42-4040-90B4-E07C05D031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" t="3723" r="1494" b="12160"/>
          <a:stretch/>
        </p:blipFill>
        <p:spPr>
          <a:xfrm>
            <a:off x="10248722" y="2350848"/>
            <a:ext cx="3070437" cy="53366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9A2FD-F5DB-4CC8-B71F-A9DA9C46ABD6}"/>
              </a:ext>
            </a:extLst>
          </p:cNvPr>
          <p:cNvSpPr txBox="1"/>
          <p:nvPr/>
        </p:nvSpPr>
        <p:spPr>
          <a:xfrm>
            <a:off x="3733800" y="3938876"/>
            <a:ext cx="504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“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듣고 싶은 설명의 번호를 말해주세요</a:t>
            </a:r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”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E7C263-E1CF-47D8-AD02-F8617D673C92}"/>
              </a:ext>
            </a:extLst>
          </p:cNvPr>
          <p:cNvSpPr txBox="1"/>
          <p:nvPr/>
        </p:nvSpPr>
        <p:spPr>
          <a:xfrm>
            <a:off x="4231577" y="2984704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음성안내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A2FDAAE2-F43E-4994-9D25-1C301639A351}"/>
              </a:ext>
            </a:extLst>
          </p:cNvPr>
          <p:cNvGrpSpPr/>
          <p:nvPr/>
        </p:nvGrpSpPr>
        <p:grpSpPr>
          <a:xfrm rot="16200000">
            <a:off x="3454331" y="2980511"/>
            <a:ext cx="906316" cy="648176"/>
            <a:chOff x="4801235" y="1610360"/>
            <a:chExt cx="9211945" cy="36893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507D9258-7BB4-4B98-8E34-A7999D9B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389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9"/>
    </mc:Choice>
    <mc:Fallback xmlns="">
      <p:transition spd="slow" advTm="6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DB0033-EC3E-476D-9336-D369214A6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97"/>
          <a:stretch/>
        </p:blipFill>
        <p:spPr>
          <a:xfrm>
            <a:off x="2438400" y="3314700"/>
            <a:ext cx="6324601" cy="649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91609-1E12-4A62-9846-54B30C5A1F55}"/>
              </a:ext>
            </a:extLst>
          </p:cNvPr>
          <p:cNvSpPr txBox="1"/>
          <p:nvPr/>
        </p:nvSpPr>
        <p:spPr>
          <a:xfrm>
            <a:off x="7253485" y="699553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엘리베이터 모형</a:t>
            </a:r>
            <a:endParaRPr lang="ko-KR" altLang="en-US" sz="4000" dirty="0">
              <a:solidFill>
                <a:srgbClr val="404040">
                  <a:alpha val="100000"/>
                </a:srgb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D648AC7-CE15-423A-B91B-66684DAC5219}"/>
              </a:ext>
            </a:extLst>
          </p:cNvPr>
          <p:cNvGrpSpPr/>
          <p:nvPr/>
        </p:nvGrpSpPr>
        <p:grpSpPr>
          <a:xfrm rot="16200000">
            <a:off x="6506055" y="716221"/>
            <a:ext cx="906316" cy="648176"/>
            <a:chOff x="4801235" y="1610360"/>
            <a:chExt cx="9211945" cy="368935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72AAB12F-4020-4D13-BBF8-04EE3FB2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6689657-730B-4733-A97F-0CA948FB0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508" y="4438508"/>
            <a:ext cx="4571998" cy="2174487"/>
          </a:xfrm>
          <a:prstGeom prst="rect">
            <a:avLst/>
          </a:prstGeom>
        </p:spPr>
      </p:pic>
      <p:sp>
        <p:nvSpPr>
          <p:cNvPr id="19" name="Object 13">
            <a:extLst>
              <a:ext uri="{FF2B5EF4-FFF2-40B4-BE49-F238E27FC236}">
                <a16:creationId xmlns:a16="http://schemas.microsoft.com/office/drawing/2014/main" id="{92E3E305-706F-4143-ADDE-E9A8D8351297}"/>
              </a:ext>
            </a:extLst>
          </p:cNvPr>
          <p:cNvSpPr txBox="1">
            <a:spLocks/>
          </p:cNvSpPr>
          <p:nvPr/>
        </p:nvSpPr>
        <p:spPr>
          <a:xfrm>
            <a:off x="11696700" y="5103822"/>
            <a:ext cx="3733800" cy="86177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 charset="0"/>
              </a:rPr>
              <a:t>   Ding Dong!!</a:t>
            </a: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 charset="0"/>
              </a:rPr>
              <a:t>Stop  2F    Red</a:t>
            </a:r>
            <a:endParaRPr lang="ko-KR" altLang="en-US" sz="25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Noto Sans CJK KR Regular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BBF0ED-9FBB-4C26-AC05-A24C9AD4E504}"/>
              </a:ext>
            </a:extLst>
          </p:cNvPr>
          <p:cNvSpPr/>
          <p:nvPr/>
        </p:nvSpPr>
        <p:spPr>
          <a:xfrm>
            <a:off x="6776076" y="4904482"/>
            <a:ext cx="1301124" cy="543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DF59C-0D56-4965-B029-357D4EC2752B}"/>
              </a:ext>
            </a:extLst>
          </p:cNvPr>
          <p:cNvSpPr txBox="1"/>
          <p:nvPr/>
        </p:nvSpPr>
        <p:spPr>
          <a:xfrm>
            <a:off x="7086600" y="5143500"/>
            <a:ext cx="130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r>
              <a:rPr lang="ko-KR" altLang="en-US" sz="2800" dirty="0"/>
              <a:t>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1FC3DB-E0AD-DC4F-B470-6B0469DDFEF4}"/>
              </a:ext>
            </a:extLst>
          </p:cNvPr>
          <p:cNvSpPr/>
          <p:nvPr/>
        </p:nvSpPr>
        <p:spPr>
          <a:xfrm>
            <a:off x="3505200" y="41529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84E4F-E433-6A4B-8888-44E4554C0CB6}"/>
              </a:ext>
            </a:extLst>
          </p:cNvPr>
          <p:cNvSpPr txBox="1"/>
          <p:nvPr/>
        </p:nvSpPr>
        <p:spPr>
          <a:xfrm>
            <a:off x="3505200" y="4185676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내부</a:t>
            </a:r>
            <a:endParaRPr kumimoji="1" lang="ko-Kore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2B0CD4-F1EE-4B40-9044-5924D95C11F7}"/>
              </a:ext>
            </a:extLst>
          </p:cNvPr>
          <p:cNvSpPr/>
          <p:nvPr/>
        </p:nvSpPr>
        <p:spPr>
          <a:xfrm rot="556974">
            <a:off x="4235435" y="8964958"/>
            <a:ext cx="1752600" cy="851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D7130D-D70A-8649-8FDB-54DC247DF974}"/>
              </a:ext>
            </a:extLst>
          </p:cNvPr>
          <p:cNvSpPr/>
          <p:nvPr/>
        </p:nvSpPr>
        <p:spPr>
          <a:xfrm rot="20713584">
            <a:off x="5168900" y="90424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99AE08-D9B2-5E43-B1F9-78A137042D67}"/>
              </a:ext>
            </a:extLst>
          </p:cNvPr>
          <p:cNvSpPr/>
          <p:nvPr/>
        </p:nvSpPr>
        <p:spPr>
          <a:xfrm rot="152920">
            <a:off x="6805399" y="9161875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864258-B7CF-BF4F-A0BF-9810A8E4C963}"/>
              </a:ext>
            </a:extLst>
          </p:cNvPr>
          <p:cNvSpPr/>
          <p:nvPr/>
        </p:nvSpPr>
        <p:spPr>
          <a:xfrm rot="5400000">
            <a:off x="2171700" y="73152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6FD1B4-6BD4-194C-966A-AF5D6B9B529C}"/>
              </a:ext>
            </a:extLst>
          </p:cNvPr>
          <p:cNvSpPr/>
          <p:nvPr/>
        </p:nvSpPr>
        <p:spPr>
          <a:xfrm rot="386309">
            <a:off x="2763308" y="6309053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CFD241-474D-7F4F-8DFA-A94A4CF66C5A}"/>
              </a:ext>
            </a:extLst>
          </p:cNvPr>
          <p:cNvSpPr/>
          <p:nvPr/>
        </p:nvSpPr>
        <p:spPr>
          <a:xfrm rot="574724">
            <a:off x="2176530" y="6449073"/>
            <a:ext cx="1752600" cy="399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358F19CA-2078-C040-BC81-6BAEA4ECD06C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5143177" y="4438508"/>
            <a:ext cx="7861330" cy="2555488"/>
          </a:xfrm>
          <a:prstGeom prst="bentConnector4">
            <a:avLst>
              <a:gd name="adj1" fmla="val 35460"/>
              <a:gd name="adj2" fmla="val 108945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CBE952-8400-0043-9BB3-AADB9318C23A}"/>
              </a:ext>
            </a:extLst>
          </p:cNvPr>
          <p:cNvGrpSpPr/>
          <p:nvPr/>
        </p:nvGrpSpPr>
        <p:grpSpPr>
          <a:xfrm>
            <a:off x="12344400" y="5868639"/>
            <a:ext cx="1600200" cy="2475810"/>
            <a:chOff x="12344400" y="5868639"/>
            <a:chExt cx="1600200" cy="2475810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8FE52A8-A05A-CC4D-A60B-AEC26051950A}"/>
                </a:ext>
              </a:extLst>
            </p:cNvPr>
            <p:cNvCxnSpPr>
              <a:cxnSpLocks/>
            </p:cNvCxnSpPr>
            <p:nvPr/>
          </p:nvCxnSpPr>
          <p:spPr>
            <a:xfrm>
              <a:off x="13030201" y="5868639"/>
              <a:ext cx="0" cy="1988876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36A1BD-547E-1043-935A-5B91048C6996}"/>
                </a:ext>
              </a:extLst>
            </p:cNvPr>
            <p:cNvSpPr txBox="1"/>
            <p:nvPr/>
          </p:nvSpPr>
          <p:spPr>
            <a:xfrm>
              <a:off x="12344400" y="788278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현재</a:t>
              </a:r>
              <a:r>
                <a:rPr kumimoji="1" lang="ko-KR" altLang="en-US" sz="2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층수</a:t>
              </a:r>
              <a:endParaRPr kumimoji="1" lang="ko-Kore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53B790-80A9-FF4E-ADEC-773B5BA2EED3}"/>
              </a:ext>
            </a:extLst>
          </p:cNvPr>
          <p:cNvGrpSpPr/>
          <p:nvPr/>
        </p:nvGrpSpPr>
        <p:grpSpPr>
          <a:xfrm>
            <a:off x="13467709" y="5868639"/>
            <a:ext cx="1600200" cy="3357265"/>
            <a:chOff x="13792200" y="5829300"/>
            <a:chExt cx="1600200" cy="3357265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2051C65-F24E-9245-899F-3139FA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600" y="5829300"/>
              <a:ext cx="0" cy="2832168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283D00-AE82-2F4A-9C39-A9A628FEDEFF}"/>
                </a:ext>
              </a:extLst>
            </p:cNvPr>
            <p:cNvSpPr txBox="1"/>
            <p:nvPr/>
          </p:nvSpPr>
          <p:spPr>
            <a:xfrm>
              <a:off x="13792200" y="8724900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혼잡도</a:t>
              </a:r>
              <a:endParaRPr kumimoji="1" lang="ko-Kore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96E397-1ED2-6543-A840-BBD2DE9A591C}"/>
              </a:ext>
            </a:extLst>
          </p:cNvPr>
          <p:cNvGrpSpPr/>
          <p:nvPr/>
        </p:nvGrpSpPr>
        <p:grpSpPr>
          <a:xfrm>
            <a:off x="10502872" y="5905500"/>
            <a:ext cx="2939143" cy="3662065"/>
            <a:chOff x="10502872" y="5905500"/>
            <a:chExt cx="2939143" cy="3662065"/>
          </a:xfrm>
        </p:grpSpPr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0CE92A3-8D1B-EE44-8F3E-9023626EEA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63400" y="5905500"/>
              <a:ext cx="0" cy="314527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E6BF16-6D5A-8A4F-B236-CEA870FE117F}"/>
                </a:ext>
              </a:extLst>
            </p:cNvPr>
            <p:cNvSpPr txBox="1"/>
            <p:nvPr/>
          </p:nvSpPr>
          <p:spPr>
            <a:xfrm>
              <a:off x="10502872" y="9105900"/>
              <a:ext cx="2939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up/down/stop</a:t>
              </a:r>
              <a:endParaRPr kumimoji="1" lang="ko-Kore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FA19D98F-CDEB-BC4E-A0A4-BB5E1B0B3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86"/>
          <a:stretch/>
        </p:blipFill>
        <p:spPr>
          <a:xfrm>
            <a:off x="2438400" y="2168955"/>
            <a:ext cx="6324601" cy="1268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503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8"/>
    </mc:Choice>
    <mc:Fallback xmlns="">
      <p:transition spd="slow" advTm="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1752600" y="3695700"/>
            <a:ext cx="2765337" cy="4493378"/>
            <a:chOff x="967032" y="2516064"/>
            <a:chExt cx="2211379" cy="35932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67032" y="2516064"/>
              <a:ext cx="2211379" cy="221137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970807" y="5370952"/>
              <a:ext cx="2203830" cy="738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700" dirty="0">
                  <a:latin typeface="G마켓 산스 TTF Medium"/>
                  <a:ea typeface="G마켓 산스 TTF Medium"/>
                </a:rPr>
                <a:t>201931043</a:t>
              </a:r>
            </a:p>
            <a:p>
              <a:pPr algn="ctr">
                <a:defRPr/>
              </a:pPr>
              <a:r>
                <a:rPr lang="ko-KR" altLang="en-US" sz="2700" dirty="0" err="1">
                  <a:latin typeface="G마켓 산스 TTF Medium"/>
                  <a:ea typeface="G마켓 산스 TTF Medium"/>
                </a:rPr>
                <a:t>오영선</a:t>
              </a:r>
              <a:endParaRPr lang="ko-KR" altLang="en-US" sz="2700" dirty="0">
                <a:latin typeface="G마켓 산스 TTF Medium"/>
                <a:ea typeface="G마켓 산스 TTF Medium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473280" y="3495532"/>
            <a:ext cx="3165674" cy="4693545"/>
            <a:chOff x="3447486" y="2355994"/>
            <a:chExt cx="2531520" cy="375332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47486" y="2355994"/>
              <a:ext cx="2531520" cy="2531520"/>
            </a:xfrm>
            <a:prstGeom prst="rect">
              <a:avLst/>
            </a:prstGeom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611331" y="5370952"/>
              <a:ext cx="2203830" cy="738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700" dirty="0">
                  <a:latin typeface="G마켓 산스 TTF Medium"/>
                  <a:ea typeface="G마켓 산스 TTF Medium"/>
                </a:rPr>
                <a:t>201931044</a:t>
              </a:r>
            </a:p>
            <a:p>
              <a:pPr algn="ctr">
                <a:defRPr/>
              </a:pPr>
              <a:r>
                <a:rPr lang="ko-KR" altLang="en-US" sz="2700" dirty="0" err="1">
                  <a:latin typeface="G마켓 산스 TTF Medium"/>
                  <a:ea typeface="G마켓 산스 TTF Medium"/>
                </a:rPr>
                <a:t>민지수</a:t>
              </a:r>
              <a:endParaRPr lang="ko-KR" altLang="en-US" sz="2700" dirty="0">
                <a:latin typeface="G마켓 산스 TTF Medium"/>
                <a:ea typeface="G마켓 산스 TTF Medium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9604529" y="3598008"/>
            <a:ext cx="2960722" cy="4591070"/>
            <a:chOff x="6201652" y="2437942"/>
            <a:chExt cx="2367624" cy="367137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201652" y="2437942"/>
              <a:ext cx="2367624" cy="2367624"/>
            </a:xfrm>
            <a:prstGeom prst="rect">
              <a:avLst/>
            </a:prstGeom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6283549" y="5370952"/>
              <a:ext cx="2203830" cy="738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700" dirty="0">
                  <a:latin typeface="G마켓 산스 TTF Medium"/>
                  <a:ea typeface="G마켓 산스 TTF Medium"/>
                </a:rPr>
                <a:t>201931068</a:t>
              </a:r>
            </a:p>
            <a:p>
              <a:pPr algn="ctr">
                <a:defRPr/>
              </a:pPr>
              <a:r>
                <a:rPr lang="ko-KR" altLang="en-US" sz="2700" dirty="0">
                  <a:latin typeface="G마켓 산스 TTF Medium"/>
                  <a:ea typeface="G마켓 산스 TTF Medium"/>
                </a:rPr>
                <a:t>이혜민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3733789" y="3658751"/>
            <a:ext cx="2839235" cy="4530327"/>
            <a:chOff x="8954492" y="2486517"/>
            <a:chExt cx="2270474" cy="362280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54492" y="2486517"/>
              <a:ext cx="2270474" cy="2270474"/>
            </a:xfrm>
            <a:prstGeom prst="rect">
              <a:avLst/>
            </a:prstGeom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8987815" y="5370952"/>
              <a:ext cx="2203830" cy="738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700" dirty="0">
                  <a:latin typeface="G마켓 산스 TTF Medium"/>
                  <a:ea typeface="G마켓 산스 TTF Medium"/>
                </a:rPr>
                <a:t>201931073</a:t>
              </a:r>
            </a:p>
            <a:p>
              <a:pPr algn="ctr">
                <a:defRPr/>
              </a:pPr>
              <a:r>
                <a:rPr lang="ko-KR" altLang="en-US" sz="2700" dirty="0">
                  <a:latin typeface="G마켓 산스 TTF Medium"/>
                  <a:ea typeface="G마켓 산스 TTF Medium"/>
                </a:rPr>
                <a:t>윤미나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325674" y="1264171"/>
            <a:ext cx="80784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400" dirty="0">
                <a:solidFill>
                  <a:srgbClr val="0A225A"/>
                </a:solidFill>
                <a:latin typeface="G마켓 산스 TTF Medium"/>
                <a:ea typeface="G마켓 산스 TTF Medium"/>
              </a:rPr>
              <a:t>IT</a:t>
            </a:r>
            <a:r>
              <a:rPr lang="ko-KR" altLang="en-US" sz="4350" dirty="0">
                <a:solidFill>
                  <a:srgbClr val="0A22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기술로 세상을</a:t>
            </a:r>
            <a:r>
              <a:rPr lang="ko-KR" altLang="en-US" sz="5250" dirty="0">
                <a:solidFill>
                  <a:srgbClr val="0A22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5250" dirty="0">
                <a:solidFill>
                  <a:srgbClr val="0A225A"/>
                </a:solidFill>
                <a:latin typeface="G마켓 산스 TTF Medium"/>
                <a:ea typeface="G마켓 산스 TTF Medium"/>
              </a:rPr>
              <a:t>“</a:t>
            </a:r>
            <a:r>
              <a:rPr lang="ko-KR" altLang="en-US" sz="5250" dirty="0" err="1">
                <a:solidFill>
                  <a:srgbClr val="0A225A"/>
                </a:solidFill>
                <a:latin typeface="G마켓 산스 TTF Medium"/>
                <a:ea typeface="G마켓 산스 TTF Medium"/>
              </a:rPr>
              <a:t>잇</a:t>
            </a:r>
            <a:r>
              <a:rPr lang="en-US" altLang="ko-KR" sz="5250" dirty="0">
                <a:solidFill>
                  <a:srgbClr val="0A225A"/>
                </a:solidFill>
                <a:latin typeface="G마켓 산스 TTF Medium"/>
                <a:ea typeface="G마켓 산스 TTF Medium"/>
              </a:rPr>
              <a:t>(IT)</a:t>
            </a:r>
            <a:r>
              <a:rPr lang="ko-KR" altLang="en-US" sz="5250" dirty="0">
                <a:solidFill>
                  <a:srgbClr val="0A225A"/>
                </a:solidFill>
                <a:latin typeface="G마켓 산스 TTF Medium"/>
                <a:ea typeface="G마켓 산스 TTF Medium"/>
              </a:rPr>
              <a:t>다</a:t>
            </a:r>
            <a:r>
              <a:rPr lang="en-US" altLang="ko-KR" sz="5250" dirty="0">
                <a:solidFill>
                  <a:srgbClr val="0A225A"/>
                </a:solidFill>
                <a:latin typeface="G마켓 산스 TTF Medium"/>
                <a:ea typeface="G마켓 산스 TTF Medium"/>
              </a:rPr>
              <a:t>”</a:t>
            </a:r>
          </a:p>
        </p:txBody>
      </p:sp>
      <p:cxnSp>
        <p:nvCxnSpPr>
          <p:cNvPr id="19" name="직선 연결선[R] 18"/>
          <p:cNvCxnSpPr/>
          <p:nvPr/>
        </p:nvCxnSpPr>
        <p:spPr>
          <a:xfrm>
            <a:off x="4667298" y="2218938"/>
            <a:ext cx="8953404" cy="0"/>
          </a:xfrm>
          <a:prstGeom prst="line">
            <a:avLst/>
          </a:prstGeom>
          <a:ln w="5715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578932"/>
      </p:ext>
    </p:extLst>
  </p:cSld>
  <p:clrMapOvr>
    <a:masterClrMapping/>
  </p:clrMapOvr>
  <p:transition advTm="2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91609-1E12-4A62-9846-54B30C5A1F55}"/>
              </a:ext>
            </a:extLst>
          </p:cNvPr>
          <p:cNvSpPr txBox="1"/>
          <p:nvPr/>
        </p:nvSpPr>
        <p:spPr>
          <a:xfrm>
            <a:off x="8077200" y="625438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개발환경 </a:t>
            </a:r>
            <a:endParaRPr lang="ko-KR" altLang="en-US" sz="4000" dirty="0">
              <a:solidFill>
                <a:srgbClr val="404040">
                  <a:alpha val="100000"/>
                </a:srgb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D648AC7-CE15-423A-B91B-66684DAC5219}"/>
              </a:ext>
            </a:extLst>
          </p:cNvPr>
          <p:cNvGrpSpPr/>
          <p:nvPr/>
        </p:nvGrpSpPr>
        <p:grpSpPr>
          <a:xfrm rot="16200000">
            <a:off x="7329770" y="642106"/>
            <a:ext cx="906316" cy="648176"/>
            <a:chOff x="4801235" y="1610360"/>
            <a:chExt cx="9211945" cy="368935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72AAB12F-4020-4D13-BBF8-04EE3FB2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19" name="Object 13">
            <a:extLst>
              <a:ext uri="{FF2B5EF4-FFF2-40B4-BE49-F238E27FC236}">
                <a16:creationId xmlns:a16="http://schemas.microsoft.com/office/drawing/2014/main" id="{92E3E305-706F-4143-ADDE-E9A8D8351297}"/>
              </a:ext>
            </a:extLst>
          </p:cNvPr>
          <p:cNvSpPr txBox="1">
            <a:spLocks/>
          </p:cNvSpPr>
          <p:nvPr/>
        </p:nvSpPr>
        <p:spPr>
          <a:xfrm>
            <a:off x="11696700" y="5103822"/>
            <a:ext cx="3733800" cy="86177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 charset="0"/>
              </a:rPr>
              <a:t>   Ding Dong!!</a:t>
            </a: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 charset="0"/>
              </a:rPr>
              <a:t>Stop  2F    Red</a:t>
            </a:r>
            <a:endParaRPr lang="ko-KR" altLang="en-US" sz="25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Noto Sans CJK KR Regular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BBF0ED-9FBB-4C26-AC05-A24C9AD4E504}"/>
              </a:ext>
            </a:extLst>
          </p:cNvPr>
          <p:cNvSpPr/>
          <p:nvPr/>
        </p:nvSpPr>
        <p:spPr>
          <a:xfrm>
            <a:off x="6776076" y="4904482"/>
            <a:ext cx="1301124" cy="543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1FC3DB-E0AD-DC4F-B470-6B0469DDFEF4}"/>
              </a:ext>
            </a:extLst>
          </p:cNvPr>
          <p:cNvSpPr/>
          <p:nvPr/>
        </p:nvSpPr>
        <p:spPr>
          <a:xfrm>
            <a:off x="3505200" y="41529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2B0CD4-F1EE-4B40-9044-5924D95C11F7}"/>
              </a:ext>
            </a:extLst>
          </p:cNvPr>
          <p:cNvSpPr/>
          <p:nvPr/>
        </p:nvSpPr>
        <p:spPr>
          <a:xfrm rot="556974">
            <a:off x="4235435" y="8964958"/>
            <a:ext cx="1752600" cy="851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D7130D-D70A-8649-8FDB-54DC247DF974}"/>
              </a:ext>
            </a:extLst>
          </p:cNvPr>
          <p:cNvSpPr/>
          <p:nvPr/>
        </p:nvSpPr>
        <p:spPr>
          <a:xfrm rot="20713584">
            <a:off x="5168900" y="90424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99AE08-D9B2-5E43-B1F9-78A137042D67}"/>
              </a:ext>
            </a:extLst>
          </p:cNvPr>
          <p:cNvSpPr/>
          <p:nvPr/>
        </p:nvSpPr>
        <p:spPr>
          <a:xfrm rot="152920">
            <a:off x="6805399" y="9161875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864258-B7CF-BF4F-A0BF-9810A8E4C963}"/>
              </a:ext>
            </a:extLst>
          </p:cNvPr>
          <p:cNvSpPr/>
          <p:nvPr/>
        </p:nvSpPr>
        <p:spPr>
          <a:xfrm rot="5400000">
            <a:off x="2171700" y="73152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6FD1B4-6BD4-194C-966A-AF5D6B9B529C}"/>
              </a:ext>
            </a:extLst>
          </p:cNvPr>
          <p:cNvSpPr/>
          <p:nvPr/>
        </p:nvSpPr>
        <p:spPr>
          <a:xfrm rot="386309">
            <a:off x="2763308" y="6309053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CFD241-474D-7F4F-8DFA-A94A4CF66C5A}"/>
              </a:ext>
            </a:extLst>
          </p:cNvPr>
          <p:cNvSpPr/>
          <p:nvPr/>
        </p:nvSpPr>
        <p:spPr>
          <a:xfrm rot="574724">
            <a:off x="2176530" y="6449073"/>
            <a:ext cx="1752600" cy="399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6" name="Picture 2" descr="Google Developers Korea Blog: Android 스튜디오 3.6">
            <a:extLst>
              <a:ext uri="{FF2B5EF4-FFF2-40B4-BE49-F238E27FC236}">
                <a16:creationId xmlns:a16="http://schemas.microsoft.com/office/drawing/2014/main" id="{5713805B-6142-4659-960D-262E4DE1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58" y="3698491"/>
            <a:ext cx="3211884" cy="319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QLite - 위키백과, 우리 모두의 백과사전">
            <a:extLst>
              <a:ext uri="{FF2B5EF4-FFF2-40B4-BE49-F238E27FC236}">
                <a16:creationId xmlns:a16="http://schemas.microsoft.com/office/drawing/2014/main" id="{470E7ED3-B227-48A3-9CB6-17A5875A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112" y="4376937"/>
            <a:ext cx="4829288" cy="22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아두이노 - 위키백과, 우리 모두의 백과사전">
            <a:extLst>
              <a:ext uri="{FF2B5EF4-FFF2-40B4-BE49-F238E27FC236}">
                <a16:creationId xmlns:a16="http://schemas.microsoft.com/office/drawing/2014/main" id="{9CF729F8-272C-4FF5-A27E-A9B83FE6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984" y="4500607"/>
            <a:ext cx="3129585" cy="212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267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1"/>
    </mc:Choice>
    <mc:Fallback xmlns="">
      <p:transition spd="slow" advTm="3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672F9D0-99EC-47A6-AD9F-BBF67C08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15" y="3982261"/>
            <a:ext cx="6334125" cy="2152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6165BF-5A30-487F-A7BB-DF64ACF43647}"/>
              </a:ext>
            </a:extLst>
          </p:cNvPr>
          <p:cNvSpPr txBox="1"/>
          <p:nvPr/>
        </p:nvSpPr>
        <p:spPr>
          <a:xfrm>
            <a:off x="2288528" y="6134911"/>
            <a:ext cx="556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구글 음성인식 </a:t>
            </a: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 </a:t>
            </a: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이용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F7964A-DC5D-428D-8EE9-A3680FC12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047" y="3727689"/>
            <a:ext cx="8976747" cy="32319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36E902-3454-4292-A8DC-1A6CC566C2EB}"/>
              </a:ext>
            </a:extLst>
          </p:cNvPr>
          <p:cNvSpPr/>
          <p:nvPr/>
        </p:nvSpPr>
        <p:spPr>
          <a:xfrm>
            <a:off x="2376000" y="9220951"/>
            <a:ext cx="13536000" cy="477054"/>
          </a:xfrm>
          <a:prstGeom prst="rect">
            <a:avLst/>
          </a:prstGeom>
          <a:solidFill>
            <a:srgbClr val="EEC55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0B3989-ADC4-4397-A28D-BAC002F38E6B}"/>
              </a:ext>
            </a:extLst>
          </p:cNvPr>
          <p:cNvSpPr txBox="1"/>
          <p:nvPr/>
        </p:nvSpPr>
        <p:spPr>
          <a:xfrm>
            <a:off x="2642514" y="9258300"/>
            <a:ext cx="13061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구글 음성인식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이용하여 앱 사용자의 음성을 입력 받습니다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582589-69E5-448A-8AA6-8E527C11C3BD}"/>
              </a:ext>
            </a:extLst>
          </p:cNvPr>
          <p:cNvSpPr txBox="1"/>
          <p:nvPr/>
        </p:nvSpPr>
        <p:spPr>
          <a:xfrm>
            <a:off x="1486376" y="955726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음성인식기술</a:t>
            </a:r>
          </a:p>
        </p:txBody>
      </p:sp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1AB55EFB-7189-478B-AD03-1CE40F834CA0}"/>
              </a:ext>
            </a:extLst>
          </p:cNvPr>
          <p:cNvGrpSpPr/>
          <p:nvPr/>
        </p:nvGrpSpPr>
        <p:grpSpPr>
          <a:xfrm rot="16200000">
            <a:off x="786486" y="963787"/>
            <a:ext cx="751604" cy="648176"/>
            <a:chOff x="4801235" y="1610360"/>
            <a:chExt cx="9211945" cy="368935"/>
          </a:xfrm>
        </p:grpSpPr>
        <p:pic>
          <p:nvPicPr>
            <p:cNvPr id="25" name="Object 3">
              <a:extLst>
                <a:ext uri="{FF2B5EF4-FFF2-40B4-BE49-F238E27FC236}">
                  <a16:creationId xmlns:a16="http://schemas.microsoft.com/office/drawing/2014/main" id="{E5E2B11D-0615-4812-BE10-6C3FC95F5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9589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6"/>
    </mc:Choice>
    <mc:Fallback xmlns="">
      <p:transition spd="slow" advTm="6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2C793-00C4-4B54-97C4-92F93073F701}"/>
              </a:ext>
            </a:extLst>
          </p:cNvPr>
          <p:cNvSpPr txBox="1"/>
          <p:nvPr/>
        </p:nvSpPr>
        <p:spPr>
          <a:xfrm>
            <a:off x="1486376" y="955726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블루투스 통신</a:t>
            </a: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74990FB2-823B-4B9F-839C-6691B9554C6D}"/>
              </a:ext>
            </a:extLst>
          </p:cNvPr>
          <p:cNvGrpSpPr/>
          <p:nvPr/>
        </p:nvGrpSpPr>
        <p:grpSpPr>
          <a:xfrm rot="16200000">
            <a:off x="786486" y="963787"/>
            <a:ext cx="751604" cy="648176"/>
            <a:chOff x="4801235" y="1610360"/>
            <a:chExt cx="9211945" cy="36893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5B09E648-7916-41CB-AE72-6CD6C43C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CD20C2-66DC-4419-A3E6-20A1A59BD4F6}"/>
              </a:ext>
            </a:extLst>
          </p:cNvPr>
          <p:cNvSpPr/>
          <p:nvPr/>
        </p:nvSpPr>
        <p:spPr>
          <a:xfrm>
            <a:off x="2376000" y="9220951"/>
            <a:ext cx="13536000" cy="477054"/>
          </a:xfrm>
          <a:prstGeom prst="rect">
            <a:avLst/>
          </a:prstGeom>
          <a:solidFill>
            <a:srgbClr val="EEC55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F3453-D517-40A7-836C-1A861BB343F4}"/>
              </a:ext>
            </a:extLst>
          </p:cNvPr>
          <p:cNvSpPr txBox="1"/>
          <p:nvPr/>
        </p:nvSpPr>
        <p:spPr>
          <a:xfrm>
            <a:off x="2613206" y="9238446"/>
            <a:ext cx="13061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블루투스 통신을 통해 앱에 필요한 데이터를 송수신합니다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46930E-3A71-4945-9278-43BF74F55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23580"/>
            <a:ext cx="8458200" cy="30811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AB324A-C463-4E9F-BDB5-AD7AF00EB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0" y="5282291"/>
            <a:ext cx="7287450" cy="30811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F3FD89-B06E-4E60-B164-4BE79C7BB1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3990" y="3315454"/>
            <a:ext cx="6957879" cy="41902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3"/>
    </mc:Choice>
    <mc:Fallback xmlns="">
      <p:transition spd="slow" advTm="4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DACBBE5F-68D1-224C-9733-5CB305AEDBD5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48" name="Object 3">
              <a:extLst>
                <a:ext uri="{FF2B5EF4-FFF2-40B4-BE49-F238E27FC236}">
                  <a16:creationId xmlns:a16="http://schemas.microsoft.com/office/drawing/2014/main" id="{618D5315-F8A3-994D-A332-0750E2F88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D6C0E06-1842-8049-AB29-AC9B132C435A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</a:t>
            </a: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680540-A99F-9748-818F-A286A3414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34" y="2399787"/>
            <a:ext cx="9347200" cy="5003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A2E5F2-72C3-5A4A-A287-C3BE275D6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545" y="1820862"/>
            <a:ext cx="7820418" cy="6645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A94703-0261-6C4A-A54B-C8DE18F7E2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243"/>
          <a:stretch/>
        </p:blipFill>
        <p:spPr>
          <a:xfrm>
            <a:off x="12420600" y="2399787"/>
            <a:ext cx="4800600" cy="52245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C904F7-E585-134B-A6CB-F9A9AFB8844F}"/>
              </a:ext>
            </a:extLst>
          </p:cNvPr>
          <p:cNvSpPr/>
          <p:nvPr/>
        </p:nvSpPr>
        <p:spPr>
          <a:xfrm>
            <a:off x="2376000" y="9220951"/>
            <a:ext cx="13536000" cy="477054"/>
          </a:xfrm>
          <a:prstGeom prst="rect">
            <a:avLst/>
          </a:prstGeom>
          <a:solidFill>
            <a:srgbClr val="EEC55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42FD5-2445-C748-8340-E85379F92050}"/>
              </a:ext>
            </a:extLst>
          </p:cNvPr>
          <p:cNvSpPr txBox="1"/>
          <p:nvPr/>
        </p:nvSpPr>
        <p:spPr>
          <a:xfrm>
            <a:off x="1106254" y="1225034"/>
            <a:ext cx="465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층 수 입력   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62E45-24FD-054D-9BB4-A3A9BE968330}"/>
              </a:ext>
            </a:extLst>
          </p:cNvPr>
          <p:cNvSpPr txBox="1"/>
          <p:nvPr/>
        </p:nvSpPr>
        <p:spPr>
          <a:xfrm>
            <a:off x="2788011" y="9238446"/>
            <a:ext cx="13061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어플에서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음성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직접 입력하여 보낸 층 수 값을 </a:t>
            </a: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아두이노에서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받아 엘리베이터를 작동시킵니다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5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2"/>
    </mc:Choice>
    <mc:Fallback xmlns="">
      <p:transition spd="slow" advTm="4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C9A49B-3EC5-6140-B6BC-C1BD530BBCA3}"/>
              </a:ext>
            </a:extLst>
          </p:cNvPr>
          <p:cNvSpPr/>
          <p:nvPr/>
        </p:nvSpPr>
        <p:spPr>
          <a:xfrm>
            <a:off x="2376000" y="9220951"/>
            <a:ext cx="13536000" cy="477054"/>
          </a:xfrm>
          <a:prstGeom prst="rect">
            <a:avLst/>
          </a:prstGeom>
          <a:solidFill>
            <a:srgbClr val="EEC55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BC3FA8-A8EC-FD49-B9B6-2B0A3BB95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230" y="2285938"/>
            <a:ext cx="4782726" cy="6096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갈매기형 수장[C] 16">
            <a:extLst>
              <a:ext uri="{FF2B5EF4-FFF2-40B4-BE49-F238E27FC236}">
                <a16:creationId xmlns:a16="http://schemas.microsoft.com/office/drawing/2014/main" id="{DB7208F7-C039-B94C-B82A-1F11123F461A}"/>
              </a:ext>
            </a:extLst>
          </p:cNvPr>
          <p:cNvSpPr/>
          <p:nvPr/>
        </p:nvSpPr>
        <p:spPr>
          <a:xfrm>
            <a:off x="11016333" y="4607058"/>
            <a:ext cx="457200" cy="920483"/>
          </a:xfrm>
          <a:prstGeom prst="chevron">
            <a:avLst/>
          </a:prstGeom>
          <a:solidFill>
            <a:srgbClr val="EEC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5CCEBF-C46C-DC4A-9486-B453FE62EDAE}"/>
              </a:ext>
            </a:extLst>
          </p:cNvPr>
          <p:cNvSpPr txBox="1"/>
          <p:nvPr/>
        </p:nvSpPr>
        <p:spPr>
          <a:xfrm>
            <a:off x="2819400" y="9238446"/>
            <a:ext cx="13061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무게 센서로 무게 값을 측정한 후 기준 값에 따라 혼잡도를 </a:t>
            </a: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띵동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어플로 블루투스 통신합니다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920F5B3F-5460-BC4F-8507-283C94E2EF9B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1854993E-9CD5-E34F-9E27-61DD4AD6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67DC12-A88B-544A-92A1-FA525DFF64EF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</a:t>
            </a: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47BAD7-548A-E140-AB16-0F07DAA2833D}"/>
              </a:ext>
            </a:extLst>
          </p:cNvPr>
          <p:cNvSpPr txBox="1"/>
          <p:nvPr/>
        </p:nvSpPr>
        <p:spPr>
          <a:xfrm>
            <a:off x="1106254" y="1225034"/>
            <a:ext cx="465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혼잡도 안내   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2E8458-6438-B24C-82DE-4E4139EC6A7A}"/>
              </a:ext>
            </a:extLst>
          </p:cNvPr>
          <p:cNvGrpSpPr/>
          <p:nvPr/>
        </p:nvGrpSpPr>
        <p:grpSpPr>
          <a:xfrm>
            <a:off x="780956" y="1864358"/>
            <a:ext cx="9661133" cy="7086600"/>
            <a:chOff x="3962400" y="1866900"/>
            <a:chExt cx="9661133" cy="70866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7F8700E-AE65-5D49-87E9-1969E0C31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2400" y="1866900"/>
              <a:ext cx="9661133" cy="7086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5A809B8-C484-1144-96EC-C6D9D5AAF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64" t="1635"/>
            <a:stretch/>
          </p:blipFill>
          <p:spPr>
            <a:xfrm>
              <a:off x="10367289" y="2705100"/>
              <a:ext cx="3256244" cy="4584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EEB1CC-F9FC-A642-ACDC-4FCEEE597702}"/>
                </a:ext>
              </a:extLst>
            </p:cNvPr>
            <p:cNvSpPr/>
            <p:nvPr/>
          </p:nvSpPr>
          <p:spPr>
            <a:xfrm>
              <a:off x="10367289" y="3467100"/>
              <a:ext cx="376911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A422BC6-0FE8-9241-BEA2-E64B959C6D81}"/>
              </a:ext>
            </a:extLst>
          </p:cNvPr>
          <p:cNvSpPr txBox="1"/>
          <p:nvPr/>
        </p:nvSpPr>
        <p:spPr>
          <a:xfrm>
            <a:off x="7181756" y="344485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R" sz="1200" dirty="0">
                <a:latin typeface="Gulim" panose="020B0600000101010101" pitchFamily="34" charset="-127"/>
                <a:ea typeface="Gulim" panose="020B0600000101010101" pitchFamily="34" charset="-127"/>
              </a:rPr>
              <a:t>567.00</a:t>
            </a:r>
            <a:endParaRPr kumimoji="1" lang="ko-Kore-KR" altLang="en-US" sz="12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764FC-E991-3142-A8D8-AC76DBA37A69}"/>
              </a:ext>
            </a:extLst>
          </p:cNvPr>
          <p:cNvSpPr txBox="1"/>
          <p:nvPr/>
        </p:nvSpPr>
        <p:spPr>
          <a:xfrm>
            <a:off x="7883437" y="344485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R" sz="1200" dirty="0">
                <a:latin typeface="Gulim" panose="020B0600000101010101" pitchFamily="34" charset="-127"/>
                <a:ea typeface="Gulim" panose="020B0600000101010101" pitchFamily="34" charset="-127"/>
              </a:rPr>
              <a:t>567.90</a:t>
            </a:r>
            <a:endParaRPr kumimoji="1" lang="ko-Kore-KR" altLang="en-US" sz="12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D0DF7C-D7F9-AA42-91C4-BDAFF6D3ABD2}"/>
              </a:ext>
            </a:extLst>
          </p:cNvPr>
          <p:cNvSpPr txBox="1"/>
          <p:nvPr/>
        </p:nvSpPr>
        <p:spPr>
          <a:xfrm>
            <a:off x="8585118" y="344485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R" sz="1200" dirty="0">
                <a:latin typeface="Gulim" panose="020B0600000101010101" pitchFamily="34" charset="-127"/>
                <a:ea typeface="Gulim" panose="020B0600000101010101" pitchFamily="34" charset="-127"/>
              </a:rPr>
              <a:t>568.45</a:t>
            </a:r>
            <a:endParaRPr kumimoji="1" lang="ko-Kore-KR" altLang="en-US" sz="12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C134BE-5745-F840-921D-2353EA8E52F8}"/>
              </a:ext>
            </a:extLst>
          </p:cNvPr>
          <p:cNvSpPr txBox="1"/>
          <p:nvPr/>
        </p:nvSpPr>
        <p:spPr>
          <a:xfrm>
            <a:off x="9315356" y="344485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R" sz="1200" dirty="0">
                <a:latin typeface="Gulim" panose="020B0600000101010101" pitchFamily="34" charset="-127"/>
                <a:ea typeface="Gulim" panose="020B0600000101010101" pitchFamily="34" charset="-127"/>
              </a:rPr>
              <a:t>567.89</a:t>
            </a:r>
            <a:endParaRPr kumimoji="1" lang="ko-Kore-KR" altLang="en-US" sz="12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A8273D-616E-6148-B55A-40B5D2E4FDAE}"/>
              </a:ext>
            </a:extLst>
          </p:cNvPr>
          <p:cNvSpPr txBox="1"/>
          <p:nvPr/>
        </p:nvSpPr>
        <p:spPr>
          <a:xfrm>
            <a:off x="9988479" y="344485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R" sz="1200" dirty="0">
                <a:latin typeface="Gulim" panose="020B0600000101010101" pitchFamily="34" charset="-127"/>
                <a:ea typeface="Gulim" panose="020B0600000101010101" pitchFamily="34" charset="-127"/>
              </a:rPr>
              <a:t>567</a:t>
            </a:r>
            <a:endParaRPr kumimoji="1" lang="ko-Kore-KR" altLang="en-US" sz="12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61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8"/>
    </mc:Choice>
    <mc:Fallback xmlns="">
      <p:transition spd="slow" advTm="6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5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/>
      <p:bldP spid="29" grpId="0"/>
      <p:bldP spid="30" grpId="0"/>
      <p:bldP spid="31" grpId="0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DACBBE5F-68D1-224C-9733-5CB305AEDBD5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48" name="Object 3">
              <a:extLst>
                <a:ext uri="{FF2B5EF4-FFF2-40B4-BE49-F238E27FC236}">
                  <a16:creationId xmlns:a16="http://schemas.microsoft.com/office/drawing/2014/main" id="{618D5315-F8A3-994D-A332-0750E2F88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D6C0E06-1842-8049-AB29-AC9B132C435A}"/>
              </a:ext>
            </a:extLst>
          </p:cNvPr>
          <p:cNvSpPr txBox="1"/>
          <p:nvPr/>
        </p:nvSpPr>
        <p:spPr>
          <a:xfrm>
            <a:off x="990600" y="551297"/>
            <a:ext cx="7391400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층수 이동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음성입력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직접입력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85F1AF-2C6A-C748-B143-668B0C8AF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790" y="3140075"/>
            <a:ext cx="5869189" cy="4006850"/>
          </a:xfrm>
          <a:prstGeom prst="rect">
            <a:avLst/>
          </a:prstGeom>
        </p:spPr>
      </p:pic>
      <p:pic>
        <p:nvPicPr>
          <p:cNvPr id="4" name="그래픽 3" descr="거래량 윤곽선">
            <a:extLst>
              <a:ext uri="{FF2B5EF4-FFF2-40B4-BE49-F238E27FC236}">
                <a16:creationId xmlns:a16="http://schemas.microsoft.com/office/drawing/2014/main" id="{301A4000-48F3-EE43-8760-F72F809FE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795" y="4485527"/>
            <a:ext cx="1315946" cy="131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5014C-0F47-5C4B-B3A9-7D1234623CE4}"/>
              </a:ext>
            </a:extLst>
          </p:cNvPr>
          <p:cNvSpPr txBox="1"/>
          <p:nvPr/>
        </p:nvSpPr>
        <p:spPr>
          <a:xfrm>
            <a:off x="2166604" y="4712613"/>
            <a:ext cx="12186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3</a:t>
            </a:r>
            <a:r>
              <a:rPr kumimoji="1" lang="ko-KR" altLang="en-US" sz="5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층</a:t>
            </a:r>
            <a:endParaRPr kumimoji="1" lang="ko-Kore-KR" altLang="en-US" sz="50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0" name="갈매기형 수장[C] 8">
            <a:extLst>
              <a:ext uri="{FF2B5EF4-FFF2-40B4-BE49-F238E27FC236}">
                <a16:creationId xmlns:a16="http://schemas.microsoft.com/office/drawing/2014/main" id="{1FF4F6B4-1782-8443-81D9-032AF1AE0391}"/>
              </a:ext>
            </a:extLst>
          </p:cNvPr>
          <p:cNvSpPr/>
          <p:nvPr/>
        </p:nvSpPr>
        <p:spPr>
          <a:xfrm>
            <a:off x="4225443" y="4653904"/>
            <a:ext cx="457200" cy="920483"/>
          </a:xfrm>
          <a:prstGeom prst="chevron">
            <a:avLst/>
          </a:prstGeom>
          <a:solidFill>
            <a:srgbClr val="EEC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DDEAFE-7646-FD49-8CE5-3F257831F3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4" t="1635"/>
          <a:stretch/>
        </p:blipFill>
        <p:spPr>
          <a:xfrm>
            <a:off x="14301562" y="2851150"/>
            <a:ext cx="3256244" cy="4584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5B49CE-748A-6F42-B29B-29BBC286DD54}"/>
              </a:ext>
            </a:extLst>
          </p:cNvPr>
          <p:cNvSpPr/>
          <p:nvPr/>
        </p:nvSpPr>
        <p:spPr>
          <a:xfrm>
            <a:off x="14325600" y="3648855"/>
            <a:ext cx="734470" cy="335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갈매기형 수장[C] 8">
            <a:extLst>
              <a:ext uri="{FF2B5EF4-FFF2-40B4-BE49-F238E27FC236}">
                <a16:creationId xmlns:a16="http://schemas.microsoft.com/office/drawing/2014/main" id="{9CD2FBDF-5517-1A49-9131-C164C7A1272F}"/>
              </a:ext>
            </a:extLst>
          </p:cNvPr>
          <p:cNvSpPr/>
          <p:nvPr/>
        </p:nvSpPr>
        <p:spPr>
          <a:xfrm>
            <a:off x="12775526" y="4653903"/>
            <a:ext cx="457200" cy="920483"/>
          </a:xfrm>
          <a:prstGeom prst="chevron">
            <a:avLst/>
          </a:prstGeom>
          <a:solidFill>
            <a:srgbClr val="EEC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9A9AC-370C-F947-A33E-53F9E60D85A8}"/>
              </a:ext>
            </a:extLst>
          </p:cNvPr>
          <p:cNvSpPr txBox="1"/>
          <p:nvPr/>
        </p:nvSpPr>
        <p:spPr>
          <a:xfrm>
            <a:off x="14281368" y="3648855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endParaRPr kumimoji="1" lang="ko-Kore-KR" altLang="en-US" sz="12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D85515-EDC0-3646-BE15-5D06AECB95C0}"/>
              </a:ext>
            </a:extLst>
          </p:cNvPr>
          <p:cNvSpPr/>
          <p:nvPr/>
        </p:nvSpPr>
        <p:spPr>
          <a:xfrm>
            <a:off x="2376000" y="9220951"/>
            <a:ext cx="13536000" cy="477054"/>
          </a:xfrm>
          <a:prstGeom prst="rect">
            <a:avLst/>
          </a:prstGeom>
          <a:solidFill>
            <a:srgbClr val="EEC55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806D4-7CA6-DE44-B3FC-73878A4F2A9F}"/>
              </a:ext>
            </a:extLst>
          </p:cNvPr>
          <p:cNvSpPr txBox="1"/>
          <p:nvPr/>
        </p:nvSpPr>
        <p:spPr>
          <a:xfrm>
            <a:off x="3702411" y="9271349"/>
            <a:ext cx="13061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텍스트나 음성으로 층을 입력하면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아두이노로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값을 보내 엘리베이터가 작동됩니다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106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1"/>
    </mc:Choice>
    <mc:Fallback xmlns="">
      <p:transition spd="slow" advTm="6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/>
      <p:bldP spid="10" grpId="0" animBg="1"/>
      <p:bldP spid="16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DACBBE5F-68D1-224C-9733-5CB305AEDBD5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48" name="Object 3">
              <a:extLst>
                <a:ext uri="{FF2B5EF4-FFF2-40B4-BE49-F238E27FC236}">
                  <a16:creationId xmlns:a16="http://schemas.microsoft.com/office/drawing/2014/main" id="{618D5315-F8A3-994D-A332-0750E2F88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D6C0E06-1842-8049-AB29-AC9B132C435A}"/>
              </a:ext>
            </a:extLst>
          </p:cNvPr>
          <p:cNvSpPr txBox="1"/>
          <p:nvPr/>
        </p:nvSpPr>
        <p:spPr>
          <a:xfrm>
            <a:off x="990600" y="551297"/>
            <a:ext cx="7391400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혼잡도</a:t>
            </a:r>
          </a:p>
        </p:txBody>
      </p:sp>
      <p:sp>
        <p:nvSpPr>
          <p:cNvPr id="10" name="갈매기형 수장[C] 8">
            <a:extLst>
              <a:ext uri="{FF2B5EF4-FFF2-40B4-BE49-F238E27FC236}">
                <a16:creationId xmlns:a16="http://schemas.microsoft.com/office/drawing/2014/main" id="{1FF4F6B4-1782-8443-81D9-032AF1AE0391}"/>
              </a:ext>
            </a:extLst>
          </p:cNvPr>
          <p:cNvSpPr/>
          <p:nvPr/>
        </p:nvSpPr>
        <p:spPr>
          <a:xfrm>
            <a:off x="4724400" y="4653904"/>
            <a:ext cx="457200" cy="920483"/>
          </a:xfrm>
          <a:prstGeom prst="chevron">
            <a:avLst/>
          </a:prstGeom>
          <a:solidFill>
            <a:srgbClr val="EEC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5B49CE-748A-6F42-B29B-29BBC286DD54}"/>
              </a:ext>
            </a:extLst>
          </p:cNvPr>
          <p:cNvSpPr/>
          <p:nvPr/>
        </p:nvSpPr>
        <p:spPr>
          <a:xfrm>
            <a:off x="14325600" y="3648855"/>
            <a:ext cx="734470" cy="335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갈매기형 수장[C] 8">
            <a:extLst>
              <a:ext uri="{FF2B5EF4-FFF2-40B4-BE49-F238E27FC236}">
                <a16:creationId xmlns:a16="http://schemas.microsoft.com/office/drawing/2014/main" id="{9CD2FBDF-5517-1A49-9131-C164C7A1272F}"/>
              </a:ext>
            </a:extLst>
          </p:cNvPr>
          <p:cNvSpPr/>
          <p:nvPr/>
        </p:nvSpPr>
        <p:spPr>
          <a:xfrm>
            <a:off x="13182600" y="4653903"/>
            <a:ext cx="457200" cy="920483"/>
          </a:xfrm>
          <a:prstGeom prst="chevron">
            <a:avLst/>
          </a:prstGeom>
          <a:solidFill>
            <a:srgbClr val="EEC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D85515-EDC0-3646-BE15-5D06AECB95C0}"/>
              </a:ext>
            </a:extLst>
          </p:cNvPr>
          <p:cNvSpPr/>
          <p:nvPr/>
        </p:nvSpPr>
        <p:spPr>
          <a:xfrm>
            <a:off x="2376000" y="9220951"/>
            <a:ext cx="13536000" cy="477054"/>
          </a:xfrm>
          <a:prstGeom prst="rect">
            <a:avLst/>
          </a:prstGeom>
          <a:solidFill>
            <a:srgbClr val="EEC55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806D4-7CA6-DE44-B3FC-73878A4F2A9F}"/>
              </a:ext>
            </a:extLst>
          </p:cNvPr>
          <p:cNvSpPr txBox="1"/>
          <p:nvPr/>
        </p:nvSpPr>
        <p:spPr>
          <a:xfrm>
            <a:off x="2864211" y="9271349"/>
            <a:ext cx="13061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무게 측정 값을 안드로이드 스튜디오로 송신한 후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메인 화면에서 내부 혼잡도를 보여줍니다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C81E86-C289-4D0B-8CBC-6C7C58267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947" y="3138994"/>
            <a:ext cx="6686853" cy="3944536"/>
          </a:xfrm>
          <a:prstGeom prst="rect">
            <a:avLst/>
          </a:prstGeom>
        </p:spPr>
      </p:pic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638D9D04-6B75-4A66-BBD2-24ABBEB2A011}"/>
              </a:ext>
            </a:extLst>
          </p:cNvPr>
          <p:cNvGrpSpPr/>
          <p:nvPr/>
        </p:nvGrpSpPr>
        <p:grpSpPr>
          <a:xfrm>
            <a:off x="13900749" y="2171700"/>
            <a:ext cx="3853851" cy="5791200"/>
            <a:chOff x="1270277" y="2242995"/>
            <a:chExt cx="4743260" cy="8057876"/>
          </a:xfrm>
        </p:grpSpPr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id="{2A624AC8-02F0-4C11-B8F8-D4992FC95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17743" t="20704" r="14376" b="21637"/>
            <a:stretch/>
          </p:blipFill>
          <p:spPr>
            <a:xfrm>
              <a:off x="1270277" y="2242995"/>
              <a:ext cx="4743260" cy="8057876"/>
            </a:xfrm>
            <a:prstGeom prst="rect">
              <a:avLst/>
            </a:prstGeom>
          </p:spPr>
        </p:pic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BA92FB7B-DB1F-4750-AC36-C8BB431D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2031498-5E4F-49C0-9296-7CE4196AEC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603" b="12243"/>
          <a:stretch/>
        </p:blipFill>
        <p:spPr>
          <a:xfrm>
            <a:off x="14496471" y="3119830"/>
            <a:ext cx="2435554" cy="3901555"/>
          </a:xfrm>
          <a:prstGeom prst="rect">
            <a:avLst/>
          </a:prstGeom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9A8464-5782-44C1-BE21-2AB144CD9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225" y="4229100"/>
            <a:ext cx="3380837" cy="1923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99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7"/>
    </mc:Choice>
    <mc:Fallback xmlns="">
      <p:transition spd="slow" advTm="5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0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DACBBE5F-68D1-224C-9733-5CB305AEDBD5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48" name="Object 3">
              <a:extLst>
                <a:ext uri="{FF2B5EF4-FFF2-40B4-BE49-F238E27FC236}">
                  <a16:creationId xmlns:a16="http://schemas.microsoft.com/office/drawing/2014/main" id="{618D5315-F8A3-994D-A332-0750E2F88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D6C0E06-1842-8049-AB29-AC9B132C435A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DB 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연동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음성설명서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270CF7D-4236-8B44-82AE-433003AF8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6900"/>
            <a:ext cx="10484828" cy="68994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72EF67-51D8-EA43-8C3F-0428B47DE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2692400"/>
            <a:ext cx="10718800" cy="60739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878AF4-DCB6-4040-B56B-871C58D3C7ED}"/>
              </a:ext>
            </a:extLst>
          </p:cNvPr>
          <p:cNvSpPr/>
          <p:nvPr/>
        </p:nvSpPr>
        <p:spPr>
          <a:xfrm>
            <a:off x="2376000" y="9220951"/>
            <a:ext cx="13536000" cy="477054"/>
          </a:xfrm>
          <a:prstGeom prst="rect">
            <a:avLst/>
          </a:prstGeom>
          <a:solidFill>
            <a:srgbClr val="EEC55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96495-75D9-5A47-8EF2-7AFC777FBC3A}"/>
              </a:ext>
            </a:extLst>
          </p:cNvPr>
          <p:cNvSpPr txBox="1"/>
          <p:nvPr/>
        </p:nvSpPr>
        <p:spPr>
          <a:xfrm>
            <a:off x="3245211" y="9238446"/>
            <a:ext cx="13061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안드로이드 스튜디오에서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SQLite</a:t>
            </a: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이용하여 음성 안내를 위한 설명서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생성한 후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577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8"/>
    </mc:Choice>
    <mc:Fallback xmlns="">
      <p:transition spd="slow" advTm="4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DACBBE5F-68D1-224C-9733-5CB305AEDBD5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48" name="Object 3">
              <a:extLst>
                <a:ext uri="{FF2B5EF4-FFF2-40B4-BE49-F238E27FC236}">
                  <a16:creationId xmlns:a16="http://schemas.microsoft.com/office/drawing/2014/main" id="{618D5315-F8A3-994D-A332-0750E2F88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D6C0E06-1842-8049-AB29-AC9B132C435A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DB 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연동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음성설명서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878AF4-DCB6-4040-B56B-871C58D3C7ED}"/>
              </a:ext>
            </a:extLst>
          </p:cNvPr>
          <p:cNvSpPr/>
          <p:nvPr/>
        </p:nvSpPr>
        <p:spPr>
          <a:xfrm>
            <a:off x="2376000" y="9220951"/>
            <a:ext cx="13536000" cy="477054"/>
          </a:xfrm>
          <a:prstGeom prst="rect">
            <a:avLst/>
          </a:prstGeom>
          <a:solidFill>
            <a:srgbClr val="EEC55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96495-75D9-5A47-8EF2-7AFC777FBC3A}"/>
              </a:ext>
            </a:extLst>
          </p:cNvPr>
          <p:cNvSpPr txBox="1"/>
          <p:nvPr/>
        </p:nvSpPr>
        <p:spPr>
          <a:xfrm>
            <a:off x="3429000" y="9258300"/>
            <a:ext cx="14455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번호 값에 따라 해당되는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Content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값을 가져와 음성으로 출력합니다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(TTS)</a:t>
            </a:r>
            <a:endParaRPr lang="ko-KR" altLang="en-US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A870F2-5787-0540-B85C-7D5ECDCC2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212" y="1368200"/>
            <a:ext cx="12081577" cy="75391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6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778067" y="9622884"/>
            <a:ext cx="10477164" cy="55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F633870E-2EB6-4657-83FF-310C6CBCC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50049"/>
              </p:ext>
            </p:extLst>
          </p:nvPr>
        </p:nvGraphicFramePr>
        <p:xfrm>
          <a:off x="3373935" y="2814030"/>
          <a:ext cx="11773308" cy="3611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2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40"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7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guide </a:t>
                      </a:r>
                      <a:endParaRPr lang="ko-KR" altLang="en-US" sz="27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700" b="0" i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id</a:t>
                      </a:r>
                      <a:endParaRPr lang="ko-KR" altLang="en-US" sz="2700" b="0" i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700" b="0" i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title</a:t>
                      </a:r>
                      <a:endParaRPr lang="ko-KR" altLang="en-US" sz="2700" b="0" i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7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content</a:t>
                      </a:r>
                      <a:endParaRPr lang="ko-KR" altLang="en-US" sz="27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7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1</a:t>
                      </a:r>
                      <a:endParaRPr lang="ko-KR" altLang="en-US" sz="27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음성입력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음성입력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안내입니다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.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화면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상단부를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클릭하면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음성인식이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시작됩니다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.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도착할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층수를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말해주세요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.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700" b="0" i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2</a:t>
                      </a:r>
                      <a:endParaRPr lang="ko-KR" altLang="en-US" sz="2700" b="0" i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혼잡도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혼잡도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안내입니다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.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화면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좌측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하단을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클릭하면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혼잡도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안내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음성이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나옵니다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7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3</a:t>
                      </a:r>
                      <a:endParaRPr lang="ko-KR" altLang="en-US" sz="27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300" b="0" i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직접입력</a:t>
                      </a:r>
                      <a:endParaRPr lang="ko-KR" altLang="en-US" sz="2300" b="0" i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직접입력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안내입니다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.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화면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우측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하단을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클릭하면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층수를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직접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입력할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수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있습니다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.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Gothic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9D193C12-6A2B-4D71-BC48-E44C2B095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44721"/>
              </p:ext>
            </p:extLst>
          </p:nvPr>
        </p:nvGraphicFramePr>
        <p:xfrm>
          <a:off x="6814993" y="7146435"/>
          <a:ext cx="4597259" cy="2476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7259">
                  <a:extLst>
                    <a:ext uri="{9D8B030D-6E8A-4147-A177-3AD203B41FA5}">
                      <a16:colId xmlns:a16="http://schemas.microsoft.com/office/drawing/2014/main" val="1769322409"/>
                    </a:ext>
                  </a:extLst>
                </a:gridCol>
              </a:tblGrid>
              <a:tr h="619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guide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72886444"/>
                  </a:ext>
                </a:extLst>
              </a:tr>
              <a:tr h="619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id : integer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151886274"/>
                  </a:ext>
                </a:extLst>
              </a:tr>
              <a:tr h="619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title : text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91343992"/>
                  </a:ext>
                </a:extLst>
              </a:tr>
              <a:tr h="619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content : text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77941531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B8A64B2-955B-43ED-ACA1-6AB066D18477}"/>
              </a:ext>
            </a:extLst>
          </p:cNvPr>
          <p:cNvSpPr txBox="1"/>
          <p:nvPr/>
        </p:nvSpPr>
        <p:spPr>
          <a:xfrm>
            <a:off x="3531187" y="1938425"/>
            <a:ext cx="20029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highlight>
                  <a:srgbClr val="E0E0E0"/>
                </a:highlight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논리 </a:t>
            </a:r>
            <a:r>
              <a:rPr lang="en-US" altLang="ko-KR" sz="2700" dirty="0">
                <a:highlight>
                  <a:srgbClr val="E0E0E0"/>
                </a:highlight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ERD </a:t>
            </a:r>
            <a:endParaRPr lang="ko-KR" altLang="en-US" sz="2700" dirty="0">
              <a:highlight>
                <a:srgbClr val="E0E0E0"/>
              </a:highlight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3EB9C9-3E99-402D-85B8-A9386DB17A4C}"/>
              </a:ext>
            </a:extLst>
          </p:cNvPr>
          <p:cNvSpPr txBox="1"/>
          <p:nvPr/>
        </p:nvSpPr>
        <p:spPr>
          <a:xfrm>
            <a:off x="4876800" y="7146435"/>
            <a:ext cx="17869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highlight>
                  <a:srgbClr val="E0E0E0"/>
                </a:highlight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물리 </a:t>
            </a:r>
            <a:r>
              <a:rPr lang="en-US" altLang="ko-KR" sz="2700" dirty="0">
                <a:highlight>
                  <a:srgbClr val="E0E0E0"/>
                </a:highlight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ERD </a:t>
            </a:r>
            <a:endParaRPr lang="ko-KR" altLang="en-US" sz="2700" dirty="0">
              <a:highlight>
                <a:srgbClr val="E0E0E0"/>
              </a:highlight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B87ED984-2547-9445-865A-C47E47B76852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27E6B388-40B1-1947-A78B-4713435FF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D265974-CFA1-CB4A-81B8-03D0119639B3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엔티티관계도</a:t>
            </a:r>
          </a:p>
        </p:txBody>
      </p:sp>
    </p:spTree>
    <p:extLst>
      <p:ext uri="{BB962C8B-B14F-4D97-AF65-F5344CB8AC3E}">
        <p14:creationId xmlns:p14="http://schemas.microsoft.com/office/powerpoint/2010/main" val="372733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37187EC-3662-4080-A65C-6670064A3051}"/>
              </a:ext>
            </a:extLst>
          </p:cNvPr>
          <p:cNvSpPr txBox="1"/>
          <p:nvPr/>
        </p:nvSpPr>
        <p:spPr>
          <a:xfrm>
            <a:off x="1676400" y="4725588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 err="1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언택트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방식으로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5A7D54-E083-4034-956F-9A6D8A47B73D}"/>
              </a:ext>
            </a:extLst>
          </p:cNvPr>
          <p:cNvSpPr txBox="1"/>
          <p:nvPr/>
        </p:nvSpPr>
        <p:spPr>
          <a:xfrm>
            <a:off x="11796516" y="4725588"/>
            <a:ext cx="5272284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엘리베이터 이용하자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</a:t>
            </a: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52E0947-38EB-4608-A3C7-2E00C097014A}"/>
              </a:ext>
            </a:extLst>
          </p:cNvPr>
          <p:cNvGrpSpPr/>
          <p:nvPr/>
        </p:nvGrpSpPr>
        <p:grpSpPr>
          <a:xfrm>
            <a:off x="5334000" y="-1600200"/>
            <a:ext cx="6987540" cy="13975080"/>
            <a:chOff x="5105400" y="-1638300"/>
            <a:chExt cx="6987540" cy="13975080"/>
          </a:xfrm>
        </p:grpSpPr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C6B9EE28-5798-4FBA-A5D8-1862A8E87C31}"/>
                </a:ext>
              </a:extLst>
            </p:cNvPr>
            <p:cNvGrpSpPr/>
            <p:nvPr/>
          </p:nvGrpSpPr>
          <p:grpSpPr>
            <a:xfrm>
              <a:off x="5105400" y="-1638300"/>
              <a:ext cx="6987540" cy="13975080"/>
              <a:chOff x="87630" y="-560705"/>
              <a:chExt cx="6987540" cy="13975080"/>
            </a:xfrm>
          </p:grpSpPr>
          <p:pic>
            <p:nvPicPr>
              <p:cNvPr id="25" name="Object 6">
                <a:extLst>
                  <a:ext uri="{FF2B5EF4-FFF2-40B4-BE49-F238E27FC236}">
                    <a16:creationId xmlns:a16="http://schemas.microsoft.com/office/drawing/2014/main" id="{5B4D2925-04B1-4219-A102-8AA60C363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30" y="-560705"/>
                <a:ext cx="6987540" cy="13975080"/>
              </a:xfrm>
              <a:prstGeom prst="rect">
                <a:avLst/>
              </a:prstGeom>
            </p:spPr>
          </p:pic>
          <p:pic>
            <p:nvPicPr>
              <p:cNvPr id="26" name="Object 7">
                <a:extLst>
                  <a:ext uri="{FF2B5EF4-FFF2-40B4-BE49-F238E27FC236}">
                    <a16:creationId xmlns:a16="http://schemas.microsoft.com/office/drawing/2014/main" id="{D30DB070-E857-48E6-A426-2C5FFBFB2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7365" y="2876550"/>
                <a:ext cx="3493770" cy="6987540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344C25-A88C-45FA-A330-8B00FAA2C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044" b="8585"/>
            <a:stretch/>
          </p:blipFill>
          <p:spPr>
            <a:xfrm>
              <a:off x="6981557" y="2588624"/>
              <a:ext cx="3120926" cy="5298076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D9ACD4C-66A0-4F2E-8E11-7A525A1AC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41" b="12534"/>
          <a:stretch/>
        </p:blipFill>
        <p:spPr>
          <a:xfrm>
            <a:off x="7210157" y="2544951"/>
            <a:ext cx="3120926" cy="54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81807"/>
      </p:ext>
    </p:extLst>
  </p:cSld>
  <p:clrMapOvr>
    <a:masterClrMapping/>
  </p:clrMapOvr>
  <p:transition spd="slow" advTm="285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9B527D66-5B11-42BD-B29F-593131971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940640"/>
              </p:ext>
            </p:extLst>
          </p:nvPr>
        </p:nvGraphicFramePr>
        <p:xfrm>
          <a:off x="3340939" y="2933700"/>
          <a:ext cx="12432460" cy="52261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0059">
                  <a:extLst>
                    <a:ext uri="{9D8B030D-6E8A-4147-A177-3AD203B41FA5}">
                      <a16:colId xmlns:a16="http://schemas.microsoft.com/office/drawing/2014/main" val="2126986407"/>
                    </a:ext>
                  </a:extLst>
                </a:gridCol>
                <a:gridCol w="1962783">
                  <a:extLst>
                    <a:ext uri="{9D8B030D-6E8A-4147-A177-3AD203B41FA5}">
                      <a16:colId xmlns:a16="http://schemas.microsoft.com/office/drawing/2014/main" val="4013934659"/>
                    </a:ext>
                  </a:extLst>
                </a:gridCol>
                <a:gridCol w="1306006">
                  <a:extLst>
                    <a:ext uri="{9D8B030D-6E8A-4147-A177-3AD203B41FA5}">
                      <a16:colId xmlns:a16="http://schemas.microsoft.com/office/drawing/2014/main" val="615906831"/>
                    </a:ext>
                  </a:extLst>
                </a:gridCol>
                <a:gridCol w="1790776">
                  <a:extLst>
                    <a:ext uri="{9D8B030D-6E8A-4147-A177-3AD203B41FA5}">
                      <a16:colId xmlns:a16="http://schemas.microsoft.com/office/drawing/2014/main" val="3691330818"/>
                    </a:ext>
                  </a:extLst>
                </a:gridCol>
                <a:gridCol w="2035982">
                  <a:extLst>
                    <a:ext uri="{9D8B030D-6E8A-4147-A177-3AD203B41FA5}">
                      <a16:colId xmlns:a16="http://schemas.microsoft.com/office/drawing/2014/main" val="4156780518"/>
                    </a:ext>
                  </a:extLst>
                </a:gridCol>
                <a:gridCol w="1397263">
                  <a:extLst>
                    <a:ext uri="{9D8B030D-6E8A-4147-A177-3AD203B41FA5}">
                      <a16:colId xmlns:a16="http://schemas.microsoft.com/office/drawing/2014/main" val="2123940030"/>
                    </a:ext>
                  </a:extLst>
                </a:gridCol>
                <a:gridCol w="2869591">
                  <a:extLst>
                    <a:ext uri="{9D8B030D-6E8A-4147-A177-3AD203B41FA5}">
                      <a16:colId xmlns:a16="http://schemas.microsoft.com/office/drawing/2014/main" val="3194391340"/>
                    </a:ext>
                  </a:extLst>
                </a:gridCol>
              </a:tblGrid>
              <a:tr h="67949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300" b="1" i="0" dirty="0" err="1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엔티티명</a:t>
                      </a:r>
                      <a:endParaRPr lang="ko-KR" altLang="en-US" sz="23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가이드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가이드</a:t>
                      </a:r>
                    </a:p>
                  </a:txBody>
                  <a:tcPr marL="137160" marR="137160" marT="68580" marB="685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가이드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942767"/>
                  </a:ext>
                </a:extLst>
              </a:tr>
              <a:tr h="68490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3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테이블명 </a:t>
                      </a:r>
                    </a:p>
                  </a:txBody>
                  <a:tcPr marL="137160" marR="137160" marT="68580" marB="685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guide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guide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322321"/>
                  </a:ext>
                </a:extLst>
              </a:tr>
              <a:tr h="6755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3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테이블 설명</a:t>
                      </a:r>
                    </a:p>
                  </a:txBody>
                  <a:tcPr marL="137160" marR="137160" marT="68580" marB="685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가이드 문구 정보를 관리한다</a:t>
                      </a:r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.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가이드 문구 정보를 관리한다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390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번호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i="0" dirty="0" err="1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컬럼명</a:t>
                      </a:r>
                      <a:endParaRPr lang="ko-KR" altLang="en-US" sz="23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i="0" dirty="0" err="1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속성명</a:t>
                      </a:r>
                      <a:endParaRPr lang="ko-KR" altLang="en-US" sz="23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데이터타입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NULL </a:t>
                      </a:r>
                      <a:r>
                        <a:rPr lang="ko-KR" altLang="en-US" sz="23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여부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기본값 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KEY</a:t>
                      </a:r>
                      <a:endParaRPr lang="ko-KR" altLang="en-US" sz="23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73063771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1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id 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번호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integer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NOT NULL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PRIMARY KEY, AUTOINCREMENT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606734310"/>
                  </a:ext>
                </a:extLst>
              </a:tr>
              <a:tr h="5872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2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title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기능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text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NOT NULL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104231328"/>
                  </a:ext>
                </a:extLst>
              </a:tr>
              <a:tr h="5872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3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content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설명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text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NOT NULL</a:t>
                      </a:r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867377912"/>
                  </a:ext>
                </a:extLst>
              </a:tr>
            </a:tbl>
          </a:graphicData>
        </a:graphic>
      </p:graphicFrame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2D386D9-0876-8D4F-B5B2-EE3BF8BC60FA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17" name="Object 3">
              <a:extLst>
                <a:ext uri="{FF2B5EF4-FFF2-40B4-BE49-F238E27FC236}">
                  <a16:creationId xmlns:a16="http://schemas.microsoft.com/office/drawing/2014/main" id="{FDA6A141-1A02-7F4C-8670-7F961C0D9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CC5185-3062-8846-A9F3-C1E990212CA2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엔티티관계도</a:t>
            </a:r>
          </a:p>
        </p:txBody>
      </p:sp>
    </p:spTree>
    <p:extLst>
      <p:ext uri="{BB962C8B-B14F-4D97-AF65-F5344CB8AC3E}">
        <p14:creationId xmlns:p14="http://schemas.microsoft.com/office/powerpoint/2010/main" val="134105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/>
          <p:cNvCxnSpPr/>
          <p:nvPr/>
        </p:nvCxnSpPr>
        <p:spPr>
          <a:xfrm>
            <a:off x="2922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제목 12"/>
          <p:cNvSpPr txBox="1"/>
          <p:nvPr/>
        </p:nvSpPr>
        <p:spPr>
          <a:xfrm>
            <a:off x="2771292" y="1039045"/>
            <a:ext cx="4212468" cy="444947"/>
          </a:xfrm>
          <a:prstGeom prst="rect">
            <a:avLst/>
          </a:prstGeom>
        </p:spPr>
        <p:txBody>
          <a:bodyPr vert="horz" lIns="137160" tIns="68580" rIns="137160" bIns="6858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255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2550" b="1" dirty="0">
                <a:solidFill>
                  <a:schemeClr val="bg1"/>
                </a:solidFill>
                <a:latin typeface="+mn-ea"/>
                <a:cs typeface="+mj-cs"/>
              </a:rPr>
              <a:t>능 흐름도</a:t>
            </a:r>
            <a:r>
              <a:rPr lang="en-US" altLang="ko-KR" sz="255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2550" spc="-75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141945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6" name="Oval 58"/>
          <p:cNvSpPr>
            <a:spLocks noChangeArrowheads="1"/>
          </p:cNvSpPr>
          <p:nvPr/>
        </p:nvSpPr>
        <p:spPr>
          <a:xfrm>
            <a:off x="4061468" y="8874227"/>
            <a:ext cx="402432" cy="3048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81000" tIns="81000" rIns="81000" bIns="81000" anchor="ctr"/>
          <a:lstStyle/>
          <a:p>
            <a:pPr marL="128588" indent="-128588" algn="ctr" defTabSz="1371600">
              <a:spcBef>
                <a:spcPct val="50000"/>
              </a:spcBef>
              <a:defRPr/>
            </a:pPr>
            <a:r>
              <a:rPr lang="en-US" altLang="ko-KR" sz="1500" kern="0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887317"/>
              </p:ext>
            </p:extLst>
          </p:nvPr>
        </p:nvGraphicFramePr>
        <p:xfrm>
          <a:off x="2447256" y="2011152"/>
          <a:ext cx="13298503" cy="1255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71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5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5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en-US" altLang="ko-KR" sz="1500" b="1" i="0" u="none" strike="noStrike" cap="none" normalizeH="0" baseline="0">
                        <a:solidFill>
                          <a:srgbClr val="3B5AA8"/>
                        </a:solidFill>
                        <a:latin typeface="+mn-ea"/>
                        <a:ea typeface="+mn-ea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A001</a:t>
                      </a:r>
                      <a:endParaRPr lang="ko-KR" altLang="en-US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혼잡도 표시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i="0" dirty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작성일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2021 .  08.  27.</a:t>
                      </a:r>
                      <a:endParaRPr lang="ko-KR" altLang="en-US" sz="1500" b="0" i="0" dirty="0">
                        <a:solidFill>
                          <a:srgbClr val="3B5AA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i="0" dirty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Page</a:t>
                      </a:r>
                      <a:endParaRPr lang="ko-KR" altLang="en-US" sz="1500" b="0" i="0" dirty="0">
                        <a:solidFill>
                          <a:srgbClr val="3B5AA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i="0" kern="1200" dirty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  <a:cs typeface="+mn-cs"/>
                        </a:rPr>
                        <a:t>1</a:t>
                      </a:r>
                      <a:endParaRPr lang="ko-KR" altLang="en-US" sz="1500" b="0" i="0" kern="1200" dirty="0">
                        <a:solidFill>
                          <a:srgbClr val="3B5AA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5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500" b="1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ore-KR" altLang="en-US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무게센서(Load Cell)이용하여 무게를 측정하여 데이터를 앱에 전송 후 혼잡, 보통, 원활, 정원초과로 나누어서 분류 후 앱 시작 화면에 혼잡은 빨강, 보통은 노랑, 원활은 초록,정원</a:t>
                      </a:r>
                      <a:r>
                        <a:rPr lang="en-US" altLang="ko-Kore-KR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ore-KR" altLang="en-US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초과는</a:t>
                      </a:r>
                      <a:r>
                        <a:rPr lang="ko-KR" altLang="en-US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어두운 빨강</a:t>
                      </a:r>
                      <a:r>
                        <a:rPr lang="ko-Kore-KR" altLang="en-US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으로 표시하며 화면 클릭 시 음성으로 안내해준다.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i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작성자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2DFA89-98B4-42B4-8A5E-0DC7526B843B}"/>
              </a:ext>
            </a:extLst>
          </p:cNvPr>
          <p:cNvSpPr/>
          <p:nvPr/>
        </p:nvSpPr>
        <p:spPr>
          <a:xfrm>
            <a:off x="3778067" y="9746009"/>
            <a:ext cx="10477164" cy="47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7" name="Oval 58">
            <a:extLst>
              <a:ext uri="{FF2B5EF4-FFF2-40B4-BE49-F238E27FC236}">
                <a16:creationId xmlns:a16="http://schemas.microsoft.com/office/drawing/2014/main" id="{D6CA3AFC-51CA-42D5-99A8-86C1CEB4E2FD}"/>
              </a:ext>
            </a:extLst>
          </p:cNvPr>
          <p:cNvSpPr>
            <a:spLocks noChangeArrowheads="1"/>
          </p:cNvSpPr>
          <p:nvPr/>
        </p:nvSpPr>
        <p:spPr>
          <a:xfrm>
            <a:off x="4061468" y="9326583"/>
            <a:ext cx="402432" cy="3048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81000" tIns="81000" rIns="81000" bIns="81000" anchor="ctr"/>
          <a:lstStyle/>
          <a:p>
            <a:pPr marL="128588" indent="-128588" algn="ctr" defTabSz="1371600">
              <a:spcBef>
                <a:spcPct val="50000"/>
              </a:spcBef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E193E2-692C-4F7A-A116-2046A6EE76F1}"/>
              </a:ext>
            </a:extLst>
          </p:cNvPr>
          <p:cNvSpPr txBox="1"/>
          <p:nvPr/>
        </p:nvSpPr>
        <p:spPr>
          <a:xfrm>
            <a:off x="4459101" y="9316886"/>
            <a:ext cx="9490098" cy="3347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575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혼잡도 화면 클릭 시 현재 엘리베이터의 혼잡도 현황을 원활</a:t>
            </a:r>
            <a:r>
              <a:rPr lang="en-US" altLang="ko-KR" sz="1575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1575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보통</a:t>
            </a:r>
            <a:r>
              <a:rPr lang="en-US" altLang="ko-KR" sz="1575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1575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혼잡</a:t>
            </a:r>
            <a:r>
              <a:rPr lang="en-US" altLang="ko-KR" sz="1575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sz="1575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정원 초과로 나누어 음성으로 안내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071AED-2291-1747-B204-42EC5AFD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684" y="3380786"/>
            <a:ext cx="7923323" cy="5208851"/>
          </a:xfrm>
          <a:prstGeom prst="rect">
            <a:avLst/>
          </a:prstGeom>
        </p:spPr>
      </p:pic>
      <p:sp>
        <p:nvSpPr>
          <p:cNvPr id="49" name="Oval 58">
            <a:extLst>
              <a:ext uri="{FF2B5EF4-FFF2-40B4-BE49-F238E27FC236}">
                <a16:creationId xmlns:a16="http://schemas.microsoft.com/office/drawing/2014/main" id="{0284FBA0-21E9-044E-AF74-2BD85050C40E}"/>
              </a:ext>
            </a:extLst>
          </p:cNvPr>
          <p:cNvSpPr>
            <a:spLocks noChangeArrowheads="1"/>
          </p:cNvSpPr>
          <p:nvPr/>
        </p:nvSpPr>
        <p:spPr>
          <a:xfrm>
            <a:off x="4061468" y="9814938"/>
            <a:ext cx="402432" cy="3048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81000" tIns="81000" rIns="81000" bIns="81000" anchor="ctr"/>
          <a:lstStyle/>
          <a:p>
            <a:pPr marL="128588" indent="-128588" algn="ctr" defTabSz="1371600">
              <a:spcBef>
                <a:spcPct val="50000"/>
              </a:spcBef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B464D7-EFDB-104C-97A7-F2871296D2E8}"/>
              </a:ext>
            </a:extLst>
          </p:cNvPr>
          <p:cNvSpPr txBox="1"/>
          <p:nvPr/>
        </p:nvSpPr>
        <p:spPr>
          <a:xfrm>
            <a:off x="4463900" y="9743177"/>
            <a:ext cx="9017976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75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무게값이 5500이상일 시 정원 초과로 엘리베이터가 작동하지 않으며 피에조 부저 울림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F36988-2170-DE47-8B3D-B76FD6AAEF5B}"/>
              </a:ext>
            </a:extLst>
          </p:cNvPr>
          <p:cNvSpPr txBox="1"/>
          <p:nvPr/>
        </p:nvSpPr>
        <p:spPr>
          <a:xfrm>
            <a:off x="4459102" y="8867083"/>
            <a:ext cx="9489635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75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무게센서를 이용하여 엘리베이터 내부 무게 계산하여 기준 값에 따라 무게값 변환 후 띵동 어플로 전송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5331EA49-743B-3846-B098-1CECE8B3960C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9D419819-1116-8748-AA40-E740E3B86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075350B-0BDD-EA45-9228-7CDCFD2702C3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 처리도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혼잡도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막힌 원호 77"/>
          <p:cNvSpPr/>
          <p:nvPr/>
        </p:nvSpPr>
        <p:spPr>
          <a:xfrm flipV="1">
            <a:off x="141945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772956"/>
              </p:ext>
            </p:extLst>
          </p:nvPr>
        </p:nvGraphicFramePr>
        <p:xfrm>
          <a:off x="2358309" y="3149241"/>
          <a:ext cx="13298502" cy="65280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98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i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기능 흐름도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76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4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4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24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latinLnBrk="1">
                        <a:defRPr/>
                      </a:pPr>
                      <a:endParaRPr lang="en-US" altLang="ko-KR" sz="24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322490" y="1669574"/>
            <a:ext cx="2356626" cy="357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실무 산출물 형식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30890"/>
              </p:ext>
            </p:extLst>
          </p:nvPr>
        </p:nvGraphicFramePr>
        <p:xfrm>
          <a:off x="2376872" y="2062362"/>
          <a:ext cx="13298503" cy="1146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71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500" b="0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프로그램 </a:t>
                      </a:r>
                      <a:r>
                        <a:rPr kumimoji="1" lang="en-US" altLang="ko-KR" sz="1500" b="0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ID</a:t>
                      </a:r>
                      <a:endParaRPr kumimoji="1" lang="en-US" altLang="ko-KR" sz="1500" b="0" i="0" u="none" strike="noStrike" cap="none" normalizeH="0" baseline="0">
                        <a:solidFill>
                          <a:srgbClr val="3B5AA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i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A002</a:t>
                      </a:r>
                      <a:endParaRPr lang="ko-KR" altLang="en-US" sz="1500" b="0" i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i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프로그램 명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b="0" i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층 수 입력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i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작성일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 b="0" i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2021 .  08.  27.</a:t>
                      </a:r>
                      <a:endParaRPr lang="ko-KR" altLang="en-US" sz="1500" b="0" i="0">
                        <a:solidFill>
                          <a:srgbClr val="3B5AA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i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Page</a:t>
                      </a:r>
                      <a:endParaRPr lang="ko-KR" altLang="en-US" sz="1500" b="0" i="0">
                        <a:solidFill>
                          <a:srgbClr val="3B5AA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i="0" kern="120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  <a:cs typeface="+mn-cs"/>
                        </a:rPr>
                        <a:t>2</a:t>
                      </a:r>
                      <a:endParaRPr lang="ko-KR" altLang="en-US" sz="1500" b="0" i="0" kern="1200">
                        <a:solidFill>
                          <a:srgbClr val="3B5AA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6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500" b="0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개요</a:t>
                      </a:r>
                      <a:endParaRPr kumimoji="1" lang="en-US" altLang="ko-KR" sz="1500" b="0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앱을 통해서 음성이나</a:t>
                      </a:r>
                      <a:r>
                        <a:rPr lang="en-US" altLang="ko-KR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직접 입력으로 층수를 입력 받은 후</a:t>
                      </a:r>
                    </a:p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층 수 값을 넘겨서 엘리베이터 모형을 제어한다</a:t>
                      </a:r>
                      <a:r>
                        <a:rPr lang="en-US" altLang="ko-KR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.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i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작성자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4" name="Rectangle 41"/>
          <p:cNvSpPr>
            <a:spLocks noChangeArrowheads="1"/>
          </p:cNvSpPr>
          <p:nvPr/>
        </p:nvSpPr>
        <p:spPr>
          <a:xfrm>
            <a:off x="7687202" y="4332959"/>
            <a:ext cx="2159793" cy="464345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54000" tIns="54000" rIns="54000" bIns="54000" anchor="ctr"/>
          <a:lstStyle/>
          <a:p>
            <a:pPr algn="ctr" defTabSz="1371600">
              <a:defRPr/>
            </a:pPr>
            <a:r>
              <a:rPr lang="ko-KR" altLang="en-US" sz="1500" kern="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띵동</a:t>
            </a:r>
            <a:r>
              <a:rPr lang="ko-KR" altLang="en-US" sz="1500" kern="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sz="1500" kern="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어플</a:t>
            </a:r>
            <a:r>
              <a:rPr lang="ko-KR" altLang="en-US" sz="1500" kern="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홈 화면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flipH="1">
            <a:off x="7832990" y="4804657"/>
            <a:ext cx="902468" cy="566216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grpSp>
        <p:nvGrpSpPr>
          <p:cNvPr id="23" name="그룹 22"/>
          <p:cNvGrpSpPr/>
          <p:nvPr/>
        </p:nvGrpSpPr>
        <p:grpSpPr>
          <a:xfrm>
            <a:off x="6527620" y="5516583"/>
            <a:ext cx="2159793" cy="447677"/>
            <a:chOff x="1517381" y="3823631"/>
            <a:chExt cx="1439862" cy="298451"/>
          </a:xfrm>
        </p:grpSpPr>
        <p:sp>
          <p:nvSpPr>
            <p:cNvPr id="5" name="직사각형 4"/>
            <p:cNvSpPr/>
            <p:nvPr/>
          </p:nvSpPr>
          <p:spPr>
            <a:xfrm>
              <a:off x="1517381" y="3823631"/>
              <a:ext cx="1439862" cy="29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3273" y="3862279"/>
              <a:ext cx="793166" cy="215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50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상단부 클릭</a:t>
              </a:r>
            </a:p>
          </p:txBody>
        </p:sp>
      </p:grpSp>
      <p:sp>
        <p:nvSpPr>
          <p:cNvPr id="22" name="다이아몬드 21"/>
          <p:cNvSpPr/>
          <p:nvPr/>
        </p:nvSpPr>
        <p:spPr>
          <a:xfrm>
            <a:off x="6364238" y="7511103"/>
            <a:ext cx="2408988" cy="70835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층 수 인식 </a:t>
            </a:r>
          </a:p>
        </p:txBody>
      </p:sp>
      <p:cxnSp>
        <p:nvCxnSpPr>
          <p:cNvPr id="75" name="직선 화살표 연결선 74"/>
          <p:cNvCxnSpPr/>
          <p:nvPr/>
        </p:nvCxnSpPr>
        <p:spPr>
          <a:xfrm rot="5400000">
            <a:off x="7302031" y="6212968"/>
            <a:ext cx="540545" cy="2381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cxnSp>
        <p:nvCxnSpPr>
          <p:cNvPr id="42" name="직선 화살표 연결선 41"/>
          <p:cNvCxnSpPr/>
          <p:nvPr/>
        </p:nvCxnSpPr>
        <p:spPr>
          <a:xfrm rot="5400000">
            <a:off x="7299650" y="7215899"/>
            <a:ext cx="540545" cy="2381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6635408" y="6498269"/>
            <a:ext cx="1944216" cy="4643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층 수 음성 입력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035451" y="8766182"/>
            <a:ext cx="2503133" cy="4588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층 수 값 전송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953751" y="8152877"/>
            <a:ext cx="6617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/>
              <a:t>True</a:t>
            </a:r>
            <a:endParaRPr lang="ko-KR" altLang="en-US" sz="150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9970097" y="6893384"/>
            <a:ext cx="9572" cy="1865642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cxnSp>
        <p:nvCxnSpPr>
          <p:cNvPr id="11" name="직선 연결선 10"/>
          <p:cNvCxnSpPr/>
          <p:nvPr/>
        </p:nvCxnSpPr>
        <p:spPr>
          <a:xfrm flipH="1">
            <a:off x="6119665" y="7865279"/>
            <a:ext cx="244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6119664" y="6730441"/>
            <a:ext cx="0" cy="11348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119665" y="6730440"/>
            <a:ext cx="515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06426" y="7062296"/>
            <a:ext cx="9355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/>
              <a:t>False</a:t>
            </a:r>
            <a:endParaRPr lang="ko-KR" altLang="en-US" sz="1500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8747521" y="4823128"/>
            <a:ext cx="671300" cy="5878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grpSp>
        <p:nvGrpSpPr>
          <p:cNvPr id="63" name="그룹 62"/>
          <p:cNvGrpSpPr/>
          <p:nvPr/>
        </p:nvGrpSpPr>
        <p:grpSpPr>
          <a:xfrm>
            <a:off x="8920350" y="5535381"/>
            <a:ext cx="2159793" cy="447677"/>
            <a:chOff x="1517381" y="3823631"/>
            <a:chExt cx="1439862" cy="298451"/>
          </a:xfrm>
        </p:grpSpPr>
        <p:sp>
          <p:nvSpPr>
            <p:cNvPr id="65" name="직사각형 64"/>
            <p:cNvSpPr/>
            <p:nvPr/>
          </p:nvSpPr>
          <p:spPr>
            <a:xfrm>
              <a:off x="1517381" y="3823631"/>
              <a:ext cx="1439862" cy="29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 b="1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873273" y="3862279"/>
              <a:ext cx="123154" cy="215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50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9023775" y="5606569"/>
            <a:ext cx="68659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>
              <a:defRPr/>
            </a:pPr>
            <a:r>
              <a:rPr lang="ko-KR" altLang="en-US" sz="15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직접 입력 클릭</a:t>
            </a:r>
          </a:p>
        </p:txBody>
      </p:sp>
      <p:cxnSp>
        <p:nvCxnSpPr>
          <p:cNvPr id="79" name="직선 화살표 연결선 78"/>
          <p:cNvCxnSpPr/>
          <p:nvPr/>
        </p:nvCxnSpPr>
        <p:spPr>
          <a:xfrm rot="5400000">
            <a:off x="9651814" y="6231766"/>
            <a:ext cx="540545" cy="2381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sp>
        <p:nvSpPr>
          <p:cNvPr id="88" name="직사각형 87"/>
          <p:cNvSpPr/>
          <p:nvPr/>
        </p:nvSpPr>
        <p:spPr>
          <a:xfrm>
            <a:off x="9095366" y="6503759"/>
            <a:ext cx="1944216" cy="4643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층 수 직접 입력</a:t>
            </a:r>
          </a:p>
        </p:txBody>
      </p:sp>
      <p:cxnSp>
        <p:nvCxnSpPr>
          <p:cNvPr id="27" name="직선 연결선 26"/>
          <p:cNvCxnSpPr>
            <a:stCxn id="22" idx="2"/>
          </p:cNvCxnSpPr>
          <p:nvPr/>
        </p:nvCxnSpPr>
        <p:spPr>
          <a:xfrm>
            <a:off x="7568732" y="8219454"/>
            <a:ext cx="0" cy="296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568732" y="8491872"/>
            <a:ext cx="11186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8687412" y="8515644"/>
            <a:ext cx="0" cy="243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0039307" y="7589312"/>
            <a:ext cx="6617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/>
              <a:t>True</a:t>
            </a:r>
            <a:endParaRPr lang="ko-KR" altLang="en-US" sz="15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CFFD040-F979-4DC6-8872-2EF5E1A94C3C}"/>
              </a:ext>
            </a:extLst>
          </p:cNvPr>
          <p:cNvSpPr/>
          <p:nvPr/>
        </p:nvSpPr>
        <p:spPr>
          <a:xfrm>
            <a:off x="3778067" y="9746009"/>
            <a:ext cx="10477164" cy="47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/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3B6FA9B3-9ED1-D046-B7DC-D95FF48A68B0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43" name="Object 3">
              <a:extLst>
                <a:ext uri="{FF2B5EF4-FFF2-40B4-BE49-F238E27FC236}">
                  <a16:creationId xmlns:a16="http://schemas.microsoft.com/office/drawing/2014/main" id="{74707740-3704-164F-8A2C-45B2D4220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FBE6B06-1570-7D42-957E-BFBB68074386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 처리도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–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층 수 입력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F06B5B4-853A-45B5-822D-BA3579A23A38}"/>
              </a:ext>
            </a:extLst>
          </p:cNvPr>
          <p:cNvGraphicFramePr>
            <a:graphicFrameLocks noGrp="1"/>
          </p:cNvGraphicFramePr>
          <p:nvPr/>
        </p:nvGraphicFramePr>
        <p:xfrm>
          <a:off x="2379455" y="3199284"/>
          <a:ext cx="13298502" cy="65280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98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76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4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4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2400" dirty="0"/>
                    </a:p>
                    <a:p>
                      <a:pPr latinLnBrk="1">
                        <a:defRPr/>
                      </a:pPr>
                      <a:endParaRPr lang="en-US" altLang="ko-KR" sz="1500" dirty="0"/>
                    </a:p>
                    <a:p>
                      <a:pPr latinLnBrk="1">
                        <a:defRPr/>
                      </a:pPr>
                      <a:endParaRPr lang="en-US" altLang="ko-KR" sz="24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제목 12"/>
          <p:cNvSpPr txBox="1"/>
          <p:nvPr/>
        </p:nvSpPr>
        <p:spPr>
          <a:xfrm>
            <a:off x="2771292" y="1039045"/>
            <a:ext cx="4212468" cy="444947"/>
          </a:xfrm>
          <a:prstGeom prst="rect">
            <a:avLst/>
          </a:prstGeom>
        </p:spPr>
        <p:txBody>
          <a:bodyPr vert="horz" lIns="137160" tIns="68580" rIns="137160" bIns="6858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2550" b="1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2550" b="1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2550" b="1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2550" b="1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2550" spc="-75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141945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322490" y="1669574"/>
            <a:ext cx="2356626" cy="357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실무 산출물 형식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18982"/>
              </p:ext>
            </p:extLst>
          </p:nvPr>
        </p:nvGraphicFramePr>
        <p:xfrm>
          <a:off x="2376872" y="2062362"/>
          <a:ext cx="13298503" cy="1209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71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500" b="0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프로그램 </a:t>
                      </a:r>
                      <a:r>
                        <a:rPr kumimoji="1" lang="en-US" altLang="ko-KR" sz="1500" b="0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ID</a:t>
                      </a:r>
                      <a:endParaRPr kumimoji="1" lang="en-US" altLang="ko-KR" sz="1500" b="0" i="0" u="none" strike="noStrike" cap="none" normalizeH="0" baseline="0">
                        <a:solidFill>
                          <a:srgbClr val="3B5AA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A003</a:t>
                      </a:r>
                      <a:endParaRPr lang="ko-KR" altLang="en-US" sz="1500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음성 설명서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i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작성일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2021 .  08.  27.</a:t>
                      </a:r>
                      <a:endParaRPr lang="ko-KR" altLang="en-US" sz="1500" b="0" i="0" dirty="0">
                        <a:solidFill>
                          <a:srgbClr val="3B5AA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i="0" dirty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Page</a:t>
                      </a:r>
                      <a:endParaRPr lang="ko-KR" altLang="en-US" sz="1500" b="0" i="0" dirty="0">
                        <a:solidFill>
                          <a:srgbClr val="3B5AA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i="0" kern="1200" dirty="0">
                          <a:solidFill>
                            <a:srgbClr val="3B5AA8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  <a:cs typeface="+mn-cs"/>
                        </a:rPr>
                        <a:t>3</a:t>
                      </a:r>
                      <a:endParaRPr lang="ko-KR" altLang="en-US" sz="1500" b="0" i="0" kern="1200" dirty="0">
                        <a:solidFill>
                          <a:srgbClr val="3B5AA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500" b="0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개요</a:t>
                      </a:r>
                      <a:endParaRPr kumimoji="1" lang="en-US" altLang="ko-KR" sz="1500" b="0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메인 화면에서 오른쪽에서 왼쪽으로 화면을 넘기는 제스처를 취할 시에 음성 설명서 페이지로 넘어간다</a:t>
                      </a:r>
                      <a:r>
                        <a:rPr lang="en-US" altLang="ko-KR" sz="14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.</a:t>
                      </a:r>
                    </a:p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음성 안내 </a:t>
                      </a:r>
                      <a:r>
                        <a:rPr lang="en-US" altLang="ko-KR" sz="14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ARS</a:t>
                      </a:r>
                      <a:r>
                        <a:rPr lang="ko-KR" altLang="en-US" sz="14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를 들은 후 설명을 듣고자 하는 번호를 말하면</a:t>
                      </a:r>
                      <a:r>
                        <a:rPr lang="en-US" altLang="ko-KR" sz="14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(Speech-To-Text) </a:t>
                      </a:r>
                      <a:r>
                        <a:rPr lang="ko-KR" altLang="en-US" sz="14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해당하는 설명을 음성으로 출력</a:t>
                      </a:r>
                      <a:r>
                        <a:rPr lang="en-US" altLang="ko-KR" sz="14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(Text-To-Speech)</a:t>
                      </a:r>
                      <a:r>
                        <a:rPr lang="ko-KR" altLang="en-US" sz="14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한다</a:t>
                      </a:r>
                      <a:r>
                        <a:rPr lang="en-US" altLang="ko-KR" sz="1400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.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5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CFFD040-F979-4DC6-8872-2EF5E1A94C3C}"/>
              </a:ext>
            </a:extLst>
          </p:cNvPr>
          <p:cNvSpPr/>
          <p:nvPr/>
        </p:nvSpPr>
        <p:spPr>
          <a:xfrm>
            <a:off x="3778067" y="9746009"/>
            <a:ext cx="10477164" cy="47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5598267" y="4798316"/>
            <a:ext cx="2159793" cy="447677"/>
            <a:chOff x="1517381" y="3823631"/>
            <a:chExt cx="1439862" cy="298451"/>
          </a:xfrm>
        </p:grpSpPr>
        <p:sp>
          <p:nvSpPr>
            <p:cNvPr id="5" name="직사각형 4"/>
            <p:cNvSpPr/>
            <p:nvPr/>
          </p:nvSpPr>
          <p:spPr>
            <a:xfrm>
              <a:off x="1517381" y="3823631"/>
              <a:ext cx="1439862" cy="29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3273" y="3862279"/>
              <a:ext cx="664926" cy="215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500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음성 입력</a:t>
              </a: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8148282" y="7976531"/>
            <a:ext cx="2159793" cy="407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층 수 직접 입력 안내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8113872" y="5772313"/>
            <a:ext cx="2159793" cy="447677"/>
            <a:chOff x="1517381" y="3823631"/>
            <a:chExt cx="1439862" cy="298451"/>
          </a:xfrm>
        </p:grpSpPr>
        <p:sp>
          <p:nvSpPr>
            <p:cNvPr id="65" name="직사각형 64"/>
            <p:cNvSpPr/>
            <p:nvPr/>
          </p:nvSpPr>
          <p:spPr>
            <a:xfrm>
              <a:off x="1517381" y="3823631"/>
              <a:ext cx="1439862" cy="29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층 수 음성 입력 안내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873273" y="3862279"/>
              <a:ext cx="123154" cy="1231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85000"/>
                    <a:lumOff val="1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</p:grpSp>
      <p:cxnSp>
        <p:nvCxnSpPr>
          <p:cNvPr id="79" name="직선 화살표 연결선 78"/>
          <p:cNvCxnSpPr>
            <a:cxnSpLocks/>
          </p:cNvCxnSpPr>
          <p:nvPr/>
        </p:nvCxnSpPr>
        <p:spPr>
          <a:xfrm>
            <a:off x="6621647" y="4417347"/>
            <a:ext cx="2" cy="38096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sp>
        <p:nvSpPr>
          <p:cNvPr id="84" name="Rectangle 41"/>
          <p:cNvSpPr>
            <a:spLocks noChangeArrowheads="1"/>
          </p:cNvSpPr>
          <p:nvPr/>
        </p:nvSpPr>
        <p:spPr>
          <a:xfrm>
            <a:off x="5579604" y="3947335"/>
            <a:ext cx="2159793" cy="464345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54000" tIns="54000" rIns="54000" bIns="54000" anchor="ctr"/>
          <a:lstStyle/>
          <a:p>
            <a:pPr algn="ctr" defTabSz="1371600">
              <a:defRPr/>
            </a:pPr>
            <a:r>
              <a:rPr lang="ko-KR" altLang="en-US" sz="1500" kern="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띵동</a:t>
            </a:r>
            <a:r>
              <a:rPr lang="ko-KR" altLang="en-US" sz="1500" kern="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어플 메인 화면</a:t>
            </a:r>
          </a:p>
        </p:txBody>
      </p: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C277959B-F4C8-4EEB-A37D-C3FBA5BB793A}"/>
              </a:ext>
            </a:extLst>
          </p:cNvPr>
          <p:cNvSpPr/>
          <p:nvPr/>
        </p:nvSpPr>
        <p:spPr>
          <a:xfrm>
            <a:off x="5649538" y="5649938"/>
            <a:ext cx="1944215" cy="70835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번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AA10612-633E-4E79-BE12-3EF1E6169FFC}"/>
              </a:ext>
            </a:extLst>
          </p:cNvPr>
          <p:cNvCxnSpPr>
            <a:cxnSpLocks/>
          </p:cNvCxnSpPr>
          <p:nvPr/>
        </p:nvCxnSpPr>
        <p:spPr>
          <a:xfrm>
            <a:off x="6621646" y="5249586"/>
            <a:ext cx="2" cy="38096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F2B8E9-53B1-484D-B2FC-4CB6560AC31E}"/>
              </a:ext>
            </a:extLst>
          </p:cNvPr>
          <p:cNvGrpSpPr/>
          <p:nvPr/>
        </p:nvGrpSpPr>
        <p:grpSpPr>
          <a:xfrm>
            <a:off x="8144471" y="6869593"/>
            <a:ext cx="2159793" cy="447677"/>
            <a:chOff x="1517381" y="3823631"/>
            <a:chExt cx="1439862" cy="29845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0772076-D3CF-42EB-B7B8-FD5B85226C71}"/>
                </a:ext>
              </a:extLst>
            </p:cNvPr>
            <p:cNvSpPr/>
            <p:nvPr/>
          </p:nvSpPr>
          <p:spPr>
            <a:xfrm>
              <a:off x="1517381" y="3823631"/>
              <a:ext cx="1439862" cy="29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혼잡도 안내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142010-CCB3-425F-BF2E-0E9C42D3509A}"/>
                </a:ext>
              </a:extLst>
            </p:cNvPr>
            <p:cNvSpPr txBox="1"/>
            <p:nvPr/>
          </p:nvSpPr>
          <p:spPr>
            <a:xfrm>
              <a:off x="1873273" y="3862279"/>
              <a:ext cx="123154" cy="1231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85000"/>
                    <a:lumOff val="1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FE8F2C4-1AE8-4B89-9102-00E28E8CA213}"/>
              </a:ext>
            </a:extLst>
          </p:cNvPr>
          <p:cNvCxnSpPr>
            <a:cxnSpLocks/>
          </p:cNvCxnSpPr>
          <p:nvPr/>
        </p:nvCxnSpPr>
        <p:spPr>
          <a:xfrm>
            <a:off x="6581312" y="6358289"/>
            <a:ext cx="2" cy="38096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DFAF133-A67C-4A2A-B12C-6E53C204BC04}"/>
              </a:ext>
            </a:extLst>
          </p:cNvPr>
          <p:cNvSpPr/>
          <p:nvPr/>
        </p:nvSpPr>
        <p:spPr>
          <a:xfrm>
            <a:off x="5607013" y="6739256"/>
            <a:ext cx="1944215" cy="70835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번</a:t>
            </a: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9CCDC69-6553-484B-B1BD-F7A3E3657F29}"/>
              </a:ext>
            </a:extLst>
          </p:cNvPr>
          <p:cNvSpPr/>
          <p:nvPr/>
        </p:nvSpPr>
        <p:spPr>
          <a:xfrm>
            <a:off x="5653049" y="7826135"/>
            <a:ext cx="1944215" cy="70835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3</a:t>
            </a:r>
            <a:r>
              <a:rPr lang="ko-KR" altLang="en-US" sz="15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번</a:t>
            </a:r>
            <a:endParaRPr lang="ko-KR" altLang="en-US" sz="1500" dirty="0">
              <a:solidFill>
                <a:schemeClr val="tx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E29CB9-AB42-4B06-B716-40D66327B789}"/>
              </a:ext>
            </a:extLst>
          </p:cNvPr>
          <p:cNvCxnSpPr>
            <a:cxnSpLocks/>
          </p:cNvCxnSpPr>
          <p:nvPr/>
        </p:nvCxnSpPr>
        <p:spPr>
          <a:xfrm>
            <a:off x="6606239" y="7435818"/>
            <a:ext cx="2" cy="38096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BACC40D-8DF1-4C07-9FC0-ED17534342AE}"/>
              </a:ext>
            </a:extLst>
          </p:cNvPr>
          <p:cNvCxnSpPr/>
          <p:nvPr/>
        </p:nvCxnSpPr>
        <p:spPr>
          <a:xfrm>
            <a:off x="7573812" y="5996150"/>
            <a:ext cx="54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945B09B-AA51-478E-8BE4-827FD9A8FE66}"/>
              </a:ext>
            </a:extLst>
          </p:cNvPr>
          <p:cNvCxnSpPr/>
          <p:nvPr/>
        </p:nvCxnSpPr>
        <p:spPr>
          <a:xfrm>
            <a:off x="7520417" y="7082201"/>
            <a:ext cx="54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8822392-BDFB-441C-9A49-55FC4A367536}"/>
              </a:ext>
            </a:extLst>
          </p:cNvPr>
          <p:cNvCxnSpPr/>
          <p:nvPr/>
        </p:nvCxnSpPr>
        <p:spPr>
          <a:xfrm>
            <a:off x="7573812" y="8190654"/>
            <a:ext cx="54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AB0A7A2-822D-4037-849A-155D636C8EFD}"/>
              </a:ext>
            </a:extLst>
          </p:cNvPr>
          <p:cNvSpPr txBox="1"/>
          <p:nvPr/>
        </p:nvSpPr>
        <p:spPr>
          <a:xfrm>
            <a:off x="7601880" y="5623240"/>
            <a:ext cx="282450" cy="3347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75"/>
              <a:t>Y</a:t>
            </a:r>
            <a:endParaRPr lang="ko-KR" altLang="en-US" sz="1575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A600E4-852D-4599-AD7D-75B61A93F1DB}"/>
              </a:ext>
            </a:extLst>
          </p:cNvPr>
          <p:cNvSpPr txBox="1"/>
          <p:nvPr/>
        </p:nvSpPr>
        <p:spPr>
          <a:xfrm>
            <a:off x="7573812" y="6744761"/>
            <a:ext cx="282450" cy="3347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75"/>
              <a:t>Y</a:t>
            </a:r>
            <a:endParaRPr lang="ko-KR" altLang="en-US" sz="1575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A5655-BB16-4116-ABC0-E7568CE9B9D5}"/>
              </a:ext>
            </a:extLst>
          </p:cNvPr>
          <p:cNvSpPr txBox="1"/>
          <p:nvPr/>
        </p:nvSpPr>
        <p:spPr>
          <a:xfrm>
            <a:off x="7573983" y="7866283"/>
            <a:ext cx="282450" cy="3347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75"/>
              <a:t>Y</a:t>
            </a:r>
            <a:endParaRPr lang="ko-KR" altLang="en-US" sz="1575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56AFB17-8214-40AA-9AEB-186F5EE6BD83}"/>
              </a:ext>
            </a:extLst>
          </p:cNvPr>
          <p:cNvSpPr txBox="1"/>
          <p:nvPr/>
        </p:nvSpPr>
        <p:spPr>
          <a:xfrm>
            <a:off x="6132106" y="6315472"/>
            <a:ext cx="342023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75" dirty="0"/>
              <a:t>N</a:t>
            </a:r>
            <a:endParaRPr lang="ko-KR" altLang="en-US" sz="1575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0B64A3-D915-440F-A460-0844FB43CDE8}"/>
              </a:ext>
            </a:extLst>
          </p:cNvPr>
          <p:cNvSpPr txBox="1"/>
          <p:nvPr/>
        </p:nvSpPr>
        <p:spPr>
          <a:xfrm>
            <a:off x="6084065" y="7522766"/>
            <a:ext cx="314510" cy="3347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75" dirty="0"/>
              <a:t>N</a:t>
            </a:r>
            <a:endParaRPr lang="ko-KR" altLang="en-US" sz="1575" dirty="0"/>
          </a:p>
        </p:txBody>
      </p:sp>
      <p:sp>
        <p:nvSpPr>
          <p:cNvPr id="83" name="Oval 44">
            <a:extLst>
              <a:ext uri="{FF2B5EF4-FFF2-40B4-BE49-F238E27FC236}">
                <a16:creationId xmlns:a16="http://schemas.microsoft.com/office/drawing/2014/main" id="{CE602D1E-C4BF-4F67-8EF3-8891E78841C9}"/>
              </a:ext>
            </a:extLst>
          </p:cNvPr>
          <p:cNvSpPr>
            <a:spLocks noChangeArrowheads="1"/>
          </p:cNvSpPr>
          <p:nvPr/>
        </p:nvSpPr>
        <p:spPr>
          <a:xfrm>
            <a:off x="6051485" y="4460187"/>
            <a:ext cx="402431" cy="3048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81000" tIns="81000" rIns="81000" bIns="81000" anchor="ctr"/>
          <a:lstStyle/>
          <a:p>
            <a:pPr marL="128588" indent="-128588" algn="ctr" defTabSz="1371600">
              <a:spcBef>
                <a:spcPct val="50000"/>
              </a:spcBef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85" name="Oval 58">
            <a:extLst>
              <a:ext uri="{FF2B5EF4-FFF2-40B4-BE49-F238E27FC236}">
                <a16:creationId xmlns:a16="http://schemas.microsoft.com/office/drawing/2014/main" id="{1936B0FD-AA2D-452C-8BB5-001159917B7A}"/>
              </a:ext>
            </a:extLst>
          </p:cNvPr>
          <p:cNvSpPr>
            <a:spLocks noChangeArrowheads="1"/>
          </p:cNvSpPr>
          <p:nvPr/>
        </p:nvSpPr>
        <p:spPr>
          <a:xfrm>
            <a:off x="3152198" y="8612207"/>
            <a:ext cx="402432" cy="3048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81000" tIns="81000" rIns="81000" bIns="81000" anchor="ctr"/>
          <a:lstStyle/>
          <a:p>
            <a:pPr marL="128588" indent="-128588" algn="ctr" defTabSz="1371600">
              <a:spcBef>
                <a:spcPct val="50000"/>
              </a:spcBef>
              <a:defRPr/>
            </a:pPr>
            <a:r>
              <a:rPr lang="en-US" altLang="ko-KR" sz="1500" kern="0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DFBB1E-014E-4985-8F4F-0AA8C10D624C}"/>
              </a:ext>
            </a:extLst>
          </p:cNvPr>
          <p:cNvSpPr txBox="1"/>
          <p:nvPr/>
        </p:nvSpPr>
        <p:spPr>
          <a:xfrm>
            <a:off x="3554630" y="8568400"/>
            <a:ext cx="11942693" cy="34624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5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띵동</a:t>
            </a:r>
            <a:r>
              <a:rPr lang="ko-KR" altLang="en-US" sz="16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어플 메인 화면에서 화면을 오른쪽에서 왼쪽으로 넘기는 제스처를 취할 시</a:t>
            </a:r>
            <a:r>
              <a:rPr lang="en-US" altLang="ko-KR" sz="16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16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설명서를 듣기 위한 안내 멘트 출력 후 음성인식 </a:t>
            </a:r>
          </a:p>
        </p:txBody>
      </p:sp>
      <p:sp>
        <p:nvSpPr>
          <p:cNvPr id="91" name="Oval 44">
            <a:extLst>
              <a:ext uri="{FF2B5EF4-FFF2-40B4-BE49-F238E27FC236}">
                <a16:creationId xmlns:a16="http://schemas.microsoft.com/office/drawing/2014/main" id="{2CD63BA3-0560-44F0-88DA-CE752A4B81CD}"/>
              </a:ext>
            </a:extLst>
          </p:cNvPr>
          <p:cNvSpPr>
            <a:spLocks noChangeArrowheads="1"/>
          </p:cNvSpPr>
          <p:nvPr/>
        </p:nvSpPr>
        <p:spPr>
          <a:xfrm>
            <a:off x="6055762" y="5323683"/>
            <a:ext cx="402431" cy="3048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81000" tIns="81000" rIns="81000" bIns="81000" anchor="ctr"/>
          <a:lstStyle/>
          <a:p>
            <a:pPr marL="128588" indent="-128588" algn="ctr" defTabSz="1371600">
              <a:spcBef>
                <a:spcPct val="50000"/>
              </a:spcBef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92" name="Oval 58">
            <a:extLst>
              <a:ext uri="{FF2B5EF4-FFF2-40B4-BE49-F238E27FC236}">
                <a16:creationId xmlns:a16="http://schemas.microsoft.com/office/drawing/2014/main" id="{1B174808-570A-49CD-A748-BD45CEB9034D}"/>
              </a:ext>
            </a:extLst>
          </p:cNvPr>
          <p:cNvSpPr>
            <a:spLocks noChangeArrowheads="1"/>
          </p:cNvSpPr>
          <p:nvPr/>
        </p:nvSpPr>
        <p:spPr>
          <a:xfrm>
            <a:off x="3152198" y="9129657"/>
            <a:ext cx="402432" cy="3048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81000" tIns="81000" rIns="81000" bIns="81000" anchor="ctr"/>
          <a:lstStyle/>
          <a:p>
            <a:pPr marL="128588" indent="-128588" algn="ctr" defTabSz="1371600">
              <a:spcBef>
                <a:spcPct val="50000"/>
              </a:spcBef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14E548-1830-46BA-BF4E-37AFFC44EC94}"/>
              </a:ext>
            </a:extLst>
          </p:cNvPr>
          <p:cNvSpPr txBox="1"/>
          <p:nvPr/>
        </p:nvSpPr>
        <p:spPr>
          <a:xfrm>
            <a:off x="3554628" y="9156692"/>
            <a:ext cx="9074920" cy="34624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Guide</a:t>
            </a:r>
            <a:r>
              <a:rPr lang="ko-KR" altLang="en-US" sz="16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테이블에서 음성 인식된 번호에 해당하는 </a:t>
            </a:r>
            <a:r>
              <a:rPr lang="en-US" altLang="ko-KR" sz="16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id </a:t>
            </a:r>
            <a:r>
              <a:rPr lang="ko-KR" altLang="en-US" sz="16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값의 </a:t>
            </a:r>
            <a:r>
              <a:rPr lang="en-US" altLang="ko-KR" sz="16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content</a:t>
            </a:r>
            <a:r>
              <a:rPr lang="ko-KR" altLang="en-US" sz="16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를 가져와서 음성으로 출력한다</a:t>
            </a:r>
            <a:r>
              <a:rPr lang="en-US" altLang="ko-KR" sz="16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lang="ko-KR" altLang="en-US" sz="16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45" name="그룹 1001">
            <a:extLst>
              <a:ext uri="{FF2B5EF4-FFF2-40B4-BE49-F238E27FC236}">
                <a16:creationId xmlns:a16="http://schemas.microsoft.com/office/drawing/2014/main" id="{F317AED2-0A0C-8D48-9FE3-53E8C53C7B41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51" name="Object 3">
              <a:extLst>
                <a:ext uri="{FF2B5EF4-FFF2-40B4-BE49-F238E27FC236}">
                  <a16:creationId xmlns:a16="http://schemas.microsoft.com/office/drawing/2014/main" id="{E86DB139-3274-C04B-80A0-547B79A20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5217C09-9714-F849-B350-232B2C5DBC4A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알고리즘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음성 설명서</a:t>
            </a:r>
          </a:p>
        </p:txBody>
      </p:sp>
    </p:spTree>
    <p:extLst>
      <p:ext uri="{BB962C8B-B14F-4D97-AF65-F5344CB8AC3E}">
        <p14:creationId xmlns:p14="http://schemas.microsoft.com/office/powerpoint/2010/main" val="32639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2771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+mn-ea"/>
                <a:cs typeface="+mj-cs"/>
              </a:rPr>
              <a:t>알고리즘 명세서 </a:t>
            </a:r>
            <a:endParaRPr lang="ko-KR" altLang="en-US" sz="2550" spc="-75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141945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619384" y="2210851"/>
            <a:ext cx="6437490" cy="6812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9144000" y="2210851"/>
            <a:ext cx="6437490" cy="6812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32E8B-7857-4E57-8459-F250C27A2697}"/>
              </a:ext>
            </a:extLst>
          </p:cNvPr>
          <p:cNvSpPr txBox="1"/>
          <p:nvPr/>
        </p:nvSpPr>
        <p:spPr>
          <a:xfrm>
            <a:off x="9427678" y="2283207"/>
            <a:ext cx="5554535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① 안드로이드 스튜디오에서 블루투스를 사용하기 위해 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manifests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 권한을 추가해준다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②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기기가 블루투스가 활성화 되어있으면 블루투스를 선택하기 위한 </a:t>
            </a:r>
            <a:r>
              <a:rPr lang="en-US" altLang="ko-KR" sz="195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selectBluetoothDevice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()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메소드로 이동한다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③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기기가 블루투스가 활성화 되어 있지 않으면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</a:p>
          <a:p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블루투스 활성화 다이얼로그를 출력한다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이때 사용을 눌렀을 시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RESULT_OK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가 반환되면서 위한 </a:t>
            </a:r>
            <a:r>
              <a:rPr lang="en-US" altLang="ko-KR" sz="195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selectBluetoothDevice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()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메소드로 이동한다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④ </a:t>
            </a:r>
            <a:r>
              <a:rPr lang="ko-KR" altLang="en-US" sz="195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페어링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되어 있는 블루투스 기기 중에서 미리 설정한 기기를 찾는다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⑤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기기를 찾은 후 통신할 수 있는 소켓을 생성하여 송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수신 스트림을 얻어온다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⑥ 음성이나 직접 입력으로 받은 층 수 값을 </a:t>
            </a:r>
            <a:r>
              <a:rPr lang="en-US" altLang="ko-KR" sz="195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sendData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()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메소드 내에서 송신 스트림을 통해  </a:t>
            </a:r>
            <a:r>
              <a:rPr lang="ko-KR" altLang="en-US" sz="195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아두이노로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전송한다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89FEDA-AA75-436E-A328-7A2FFF1FA965}"/>
              </a:ext>
            </a:extLst>
          </p:cNvPr>
          <p:cNvGrpSpPr/>
          <p:nvPr/>
        </p:nvGrpSpPr>
        <p:grpSpPr>
          <a:xfrm>
            <a:off x="2872520" y="2718680"/>
            <a:ext cx="5840895" cy="5540090"/>
            <a:chOff x="455323" y="1612877"/>
            <a:chExt cx="3893930" cy="3693393"/>
          </a:xfrm>
        </p:grpSpPr>
        <p:sp>
          <p:nvSpPr>
            <p:cNvPr id="14" name="순서도: 수행의 시작/종료 13">
              <a:extLst>
                <a:ext uri="{FF2B5EF4-FFF2-40B4-BE49-F238E27FC236}">
                  <a16:creationId xmlns:a16="http://schemas.microsoft.com/office/drawing/2014/main" id="{3B07E872-DE5A-419F-9A56-4ACD991CA5F2}"/>
                </a:ext>
              </a:extLst>
            </p:cNvPr>
            <p:cNvSpPr/>
            <p:nvPr/>
          </p:nvSpPr>
          <p:spPr>
            <a:xfrm>
              <a:off x="710806" y="1612877"/>
              <a:ext cx="1324404" cy="222152"/>
            </a:xfrm>
            <a:prstGeom prst="flowChartTerminator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블루투스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D2149E-2A7D-41E4-808A-D4C24931347D}"/>
                </a:ext>
              </a:extLst>
            </p:cNvPr>
            <p:cNvSpPr txBox="1"/>
            <p:nvPr/>
          </p:nvSpPr>
          <p:spPr>
            <a:xfrm>
              <a:off x="908716" y="3129371"/>
              <a:ext cx="575887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5" dirty="0"/>
                <a:t>True</a:t>
              </a:r>
              <a:endParaRPr lang="ko-KR" altLang="en-US" sz="1575" dirty="0"/>
            </a:p>
          </p:txBody>
        </p: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5A89065D-9021-4259-8239-5407836C6562}"/>
                </a:ext>
              </a:extLst>
            </p:cNvPr>
            <p:cNvSpPr/>
            <p:nvPr/>
          </p:nvSpPr>
          <p:spPr>
            <a:xfrm>
              <a:off x="455323" y="2696281"/>
              <a:ext cx="1835369" cy="458993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블투</a:t>
              </a:r>
              <a:r>
                <a:rPr lang="ko-KR" altLang="en-US" sz="1575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활성화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B8EDCEC-F3D0-4E0D-B56D-99887CE68C80}"/>
                </a:ext>
              </a:extLst>
            </p:cNvPr>
            <p:cNvSpPr/>
            <p:nvPr/>
          </p:nvSpPr>
          <p:spPr>
            <a:xfrm>
              <a:off x="633107" y="2119237"/>
              <a:ext cx="1490621" cy="228727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575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블루투스 권한 추가</a:t>
              </a:r>
              <a:endParaRPr lang="ko-KR" altLang="en-US" sz="1575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BF31999-4620-4BDD-B9EB-6D124CE542DB}"/>
                </a:ext>
              </a:extLst>
            </p:cNvPr>
            <p:cNvCxnSpPr>
              <a:cxnSpLocks/>
              <a:stCxn id="14" idx="2"/>
              <a:endCxn id="14" idx="2"/>
            </p:cNvCxnSpPr>
            <p:nvPr/>
          </p:nvCxnSpPr>
          <p:spPr>
            <a:xfrm>
              <a:off x="1373008" y="1835029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336999B5-8736-4057-B738-862D5DD3A9B8}"/>
                </a:ext>
              </a:extLst>
            </p:cNvPr>
            <p:cNvCxnSpPr>
              <a:cxnSpLocks/>
            </p:cNvCxnSpPr>
            <p:nvPr/>
          </p:nvCxnSpPr>
          <p:spPr>
            <a:xfrm>
              <a:off x="1373008" y="2391718"/>
              <a:ext cx="0" cy="317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5ED5E77-FD58-466A-B799-A886457BD773}"/>
                </a:ext>
              </a:extLst>
            </p:cNvPr>
            <p:cNvSpPr/>
            <p:nvPr/>
          </p:nvSpPr>
          <p:spPr>
            <a:xfrm>
              <a:off x="1684670" y="3694898"/>
              <a:ext cx="1435234" cy="420245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미리 설정해둔 블루투스 기기와 연결</a:t>
              </a: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D50F5023-D240-472A-8CA6-FF424F8104C8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9" y="4115143"/>
              <a:ext cx="0" cy="231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다이아몬드 68">
              <a:extLst>
                <a:ext uri="{FF2B5EF4-FFF2-40B4-BE49-F238E27FC236}">
                  <a16:creationId xmlns:a16="http://schemas.microsoft.com/office/drawing/2014/main" id="{B47DEA78-48C4-4A04-A063-4308E25F0930}"/>
                </a:ext>
              </a:extLst>
            </p:cNvPr>
            <p:cNvSpPr/>
            <p:nvPr/>
          </p:nvSpPr>
          <p:spPr>
            <a:xfrm>
              <a:off x="2513884" y="2687103"/>
              <a:ext cx="1835369" cy="490165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블투</a:t>
              </a:r>
              <a:r>
                <a:rPr lang="ko-KR" altLang="en-US" sz="1575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활성화</a:t>
              </a:r>
              <a:endParaRPr lang="en-US" altLang="ko-KR" sz="1575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  <a:p>
              <a:pPr algn="ctr"/>
              <a:r>
                <a:rPr lang="ko-KR" altLang="en-US" sz="1575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다이얼로그</a:t>
              </a: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65E50F69-DE20-43C3-B0A7-96C376961552}"/>
                </a:ext>
              </a:extLst>
            </p:cNvPr>
            <p:cNvCxnSpPr>
              <a:cxnSpLocks/>
              <a:stCxn id="14" idx="2"/>
              <a:endCxn id="37" idx="0"/>
            </p:cNvCxnSpPr>
            <p:nvPr/>
          </p:nvCxnSpPr>
          <p:spPr>
            <a:xfrm>
              <a:off x="1373008" y="1835029"/>
              <a:ext cx="5410" cy="284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A24CDEA-77D2-42E2-B2EB-CB4685310CA6}"/>
                </a:ext>
              </a:extLst>
            </p:cNvPr>
            <p:cNvSpPr/>
            <p:nvPr/>
          </p:nvSpPr>
          <p:spPr>
            <a:xfrm>
              <a:off x="1761885" y="4372775"/>
              <a:ext cx="1163864" cy="326761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1575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Socket </a:t>
              </a:r>
              <a:r>
                <a:rPr lang="ko-KR" altLang="en-US" sz="1575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생성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89F3850-982C-4BCF-AD6A-95BD47E378B2}"/>
                </a:ext>
              </a:extLst>
            </p:cNvPr>
            <p:cNvSpPr txBox="1"/>
            <p:nvPr/>
          </p:nvSpPr>
          <p:spPr>
            <a:xfrm>
              <a:off x="2157933" y="2627759"/>
              <a:ext cx="48870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5" dirty="0"/>
                <a:t>False</a:t>
              </a:r>
              <a:endParaRPr lang="ko-KR" altLang="en-US" sz="1575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02DBA14-54A6-47D0-9445-15899E9B3543}"/>
                </a:ext>
              </a:extLst>
            </p:cNvPr>
            <p:cNvCxnSpPr>
              <a:stCxn id="36" idx="3"/>
              <a:endCxn id="69" idx="1"/>
            </p:cNvCxnSpPr>
            <p:nvPr/>
          </p:nvCxnSpPr>
          <p:spPr>
            <a:xfrm>
              <a:off x="2290692" y="2925778"/>
              <a:ext cx="223192" cy="6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CCC2140-5980-4A07-AE08-778206A6A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3006" y="3140968"/>
              <a:ext cx="1" cy="1967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4DE40E5-62FA-442B-9579-CCE3B4267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1568" y="3185463"/>
              <a:ext cx="1" cy="1967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37F0DDB-4648-49A0-8503-86A32D7742C4}"/>
                </a:ext>
              </a:extLst>
            </p:cNvPr>
            <p:cNvCxnSpPr>
              <a:cxnSpLocks/>
            </p:cNvCxnSpPr>
            <p:nvPr/>
          </p:nvCxnSpPr>
          <p:spPr>
            <a:xfrm>
              <a:off x="2379338" y="3356992"/>
              <a:ext cx="0" cy="306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EA3CD84-C18C-4419-9B29-C46B8E8C8BE7}"/>
                </a:ext>
              </a:extLst>
            </p:cNvPr>
            <p:cNvCxnSpPr/>
            <p:nvPr/>
          </p:nvCxnSpPr>
          <p:spPr>
            <a:xfrm>
              <a:off x="1373006" y="3337725"/>
              <a:ext cx="20585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A61F66-1C2B-4156-B43D-8E1D5BF6FC35}"/>
                </a:ext>
              </a:extLst>
            </p:cNvPr>
            <p:cNvSpPr txBox="1"/>
            <p:nvPr/>
          </p:nvSpPr>
          <p:spPr>
            <a:xfrm>
              <a:off x="3484936" y="3139324"/>
              <a:ext cx="575887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5" dirty="0"/>
                <a:t>True</a:t>
              </a:r>
              <a:endParaRPr lang="ko-KR" altLang="en-US" sz="1575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984D544-6A17-404C-86E0-0FF8ADE69EA1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4725144"/>
              <a:ext cx="0" cy="231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8F35403-81BA-45A0-ADB7-8F392B8AA3D2}"/>
                </a:ext>
              </a:extLst>
            </p:cNvPr>
            <p:cNvSpPr/>
            <p:nvPr/>
          </p:nvSpPr>
          <p:spPr>
            <a:xfrm>
              <a:off x="1820355" y="4979509"/>
              <a:ext cx="1163864" cy="326761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층 수 값 전송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4B5D95-7C61-4EB0-8FEA-B572F837A50C}"/>
              </a:ext>
            </a:extLst>
          </p:cNvPr>
          <p:cNvSpPr/>
          <p:nvPr/>
        </p:nvSpPr>
        <p:spPr>
          <a:xfrm>
            <a:off x="3778067" y="9746009"/>
            <a:ext cx="10477164" cy="47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/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9FA25338-FF42-AC42-A244-884F238B0987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38" name="Object 3">
              <a:extLst>
                <a:ext uri="{FF2B5EF4-FFF2-40B4-BE49-F238E27FC236}">
                  <a16:creationId xmlns:a16="http://schemas.microsoft.com/office/drawing/2014/main" id="{2321E958-0479-7246-9B8A-B1F9346F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AE59C60-9811-A347-AEBF-311B4AF57F99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알고리즘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블루투스</a:t>
            </a: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619384" y="2210852"/>
            <a:ext cx="6437490" cy="6579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137160" tIns="68580" rIns="137160" bIns="6858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700" b="1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144000" y="2210852"/>
            <a:ext cx="6437490" cy="6579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137160" tIns="68580" rIns="137160" bIns="6858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700" b="1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55804" y="2880738"/>
            <a:ext cx="5554535" cy="519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① 매인 화면에서 층 수를 음성 입력할 지 텍스트로 직접 입력할 지 선택</a:t>
            </a:r>
          </a:p>
          <a:p>
            <a:pPr lvl="0">
              <a:defRPr/>
            </a:pPr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lvl="0">
              <a:defRPr/>
            </a:pP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②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음성 입력 화면 클릭 시 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구글 음성 인식을 실행한다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lvl="0">
              <a:defRPr/>
            </a:pPr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lvl="0">
              <a:defRPr/>
            </a:pP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③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인터넷이 연결 되어있지 않을 시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인터넷에 연결해달라는 토스트 메시지를 출력한다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lvl="0">
              <a:defRPr/>
            </a:pPr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lvl="0">
              <a:defRPr/>
            </a:pP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④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인터넷에 연결되어 있을 시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Speech Recognizer Intent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를 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open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하여 음성인식을 실행한다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lvl="0">
              <a:defRPr/>
            </a:pPr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lvl="0">
              <a:defRPr/>
            </a:pP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⑤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사용자의 음성이 인식 되면 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RESULT_OK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값을 </a:t>
            </a:r>
          </a:p>
          <a:p>
            <a:pPr lvl="0">
              <a:defRPr/>
            </a:pP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반환하고 층 수 값을 문자형으로 변환하여 </a:t>
            </a:r>
            <a:r>
              <a:rPr lang="ko-KR" altLang="en-US" sz="195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아두이노에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값을 넘긴다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lvl="0">
              <a:defRPr/>
            </a:pPr>
            <a:endParaRPr lang="ko-KR" altLang="en-US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cxnSp>
        <p:nvCxnSpPr>
          <p:cNvPr id="91" name="직선 화살표 연결선 46"/>
          <p:cNvCxnSpPr/>
          <p:nvPr/>
        </p:nvCxnSpPr>
        <p:spPr>
          <a:xfrm>
            <a:off x="4269240" y="4280863"/>
            <a:ext cx="0" cy="34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C434DB-0856-4181-8BDB-D946D5474F35}"/>
              </a:ext>
            </a:extLst>
          </p:cNvPr>
          <p:cNvGrpSpPr/>
          <p:nvPr/>
        </p:nvGrpSpPr>
        <p:grpSpPr>
          <a:xfrm>
            <a:off x="3191026" y="2473731"/>
            <a:ext cx="5080676" cy="5935764"/>
            <a:chOff x="424356" y="1533536"/>
            <a:chExt cx="3387117" cy="3957176"/>
          </a:xfrm>
        </p:grpSpPr>
        <p:cxnSp>
          <p:nvCxnSpPr>
            <p:cNvPr id="90" name="직선 화살표 연결선 46"/>
            <p:cNvCxnSpPr/>
            <p:nvPr/>
          </p:nvCxnSpPr>
          <p:spPr>
            <a:xfrm>
              <a:off x="3203848" y="2204864"/>
              <a:ext cx="0" cy="231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FD89359-45E8-42DD-8D2C-78432B529CBC}"/>
                </a:ext>
              </a:extLst>
            </p:cNvPr>
            <p:cNvGrpSpPr/>
            <p:nvPr/>
          </p:nvGrpSpPr>
          <p:grpSpPr>
            <a:xfrm>
              <a:off x="424356" y="1533536"/>
              <a:ext cx="3387117" cy="3957176"/>
              <a:chOff x="404475" y="1526777"/>
              <a:chExt cx="3387117" cy="3957176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404475" y="1526777"/>
                <a:ext cx="3387117" cy="3957176"/>
                <a:chOff x="404475" y="1526777"/>
                <a:chExt cx="3387117" cy="3957176"/>
              </a:xfrm>
            </p:grpSpPr>
            <p:sp>
              <p:nvSpPr>
                <p:cNvPr id="14" name="순서도: 수행의 시작/종료 13"/>
                <p:cNvSpPr/>
                <p:nvPr/>
              </p:nvSpPr>
              <p:spPr>
                <a:xfrm>
                  <a:off x="1691680" y="1526777"/>
                  <a:ext cx="1324404" cy="222152"/>
                </a:xfrm>
                <a:prstGeom prst="flowChartTerminator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75" dirty="0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층 수 입력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787132" y="3493470"/>
                  <a:ext cx="575887" cy="2231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575"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True</a:t>
                  </a:r>
                  <a:endParaRPr lang="ko-KR" altLang="en-US" sz="1575">
                    <a:latin typeface="Gmarket Sans TTF Light" panose="02000000000000000000" pitchFamily="2" charset="-128"/>
                    <a:ea typeface="Gmarket Sans TTF Light" panose="02000000000000000000" pitchFamily="2" charset="-128"/>
                  </a:endParaRP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592841" y="2488136"/>
                  <a:ext cx="1490621" cy="3657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75" dirty="0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구글 음성 인식 실행</a:t>
                  </a:r>
                </a:p>
              </p:txBody>
            </p:sp>
            <p:sp>
              <p:nvSpPr>
                <p:cNvPr id="36" name="다이아몬드 35"/>
                <p:cNvSpPr/>
                <p:nvPr/>
              </p:nvSpPr>
              <p:spPr>
                <a:xfrm>
                  <a:off x="404475" y="3096035"/>
                  <a:ext cx="1835369" cy="458993"/>
                </a:xfrm>
                <a:prstGeom prst="diamond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75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인터넷 연결</a:t>
                  </a: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720925" y="1934603"/>
                  <a:ext cx="1186491" cy="26512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75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음성 입력</a:t>
                  </a: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2605101" y="1941963"/>
                  <a:ext cx="1186491" cy="26512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75" dirty="0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직접 입력</a:t>
                  </a:r>
                </a:p>
              </p:txBody>
            </p:sp>
            <p:cxnSp>
              <p:nvCxnSpPr>
                <p:cNvPr id="27" name="직선 연결선 26"/>
                <p:cNvCxnSpPr>
                  <a:stCxn id="14" idx="2"/>
                  <a:endCxn id="14" idx="2"/>
                </p:cNvCxnSpPr>
                <p:nvPr/>
              </p:nvCxnSpPr>
              <p:spPr>
                <a:xfrm>
                  <a:off x="2353882" y="1748929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/>
                <p:cNvCxnSpPr/>
                <p:nvPr/>
              </p:nvCxnSpPr>
              <p:spPr>
                <a:xfrm>
                  <a:off x="1312680" y="2207084"/>
                  <a:ext cx="0" cy="2319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/>
                <p:cNvCxnSpPr/>
                <p:nvPr/>
              </p:nvCxnSpPr>
              <p:spPr>
                <a:xfrm>
                  <a:off x="1322160" y="2853908"/>
                  <a:ext cx="0" cy="2319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/>
                <p:cNvCxnSpPr/>
                <p:nvPr/>
              </p:nvCxnSpPr>
              <p:spPr>
                <a:xfrm>
                  <a:off x="1338831" y="3551140"/>
                  <a:ext cx="0" cy="2319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/>
                <p:cNvSpPr/>
                <p:nvPr/>
              </p:nvSpPr>
              <p:spPr>
                <a:xfrm>
                  <a:off x="604809" y="3817916"/>
                  <a:ext cx="1490621" cy="3657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575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Speech</a:t>
                  </a:r>
                  <a:r>
                    <a:rPr lang="ko-KR" altLang="en-US" sz="1575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 </a:t>
                  </a:r>
                  <a:r>
                    <a:rPr lang="en-US" altLang="ko-KR" sz="1575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Recognizer Intent open</a:t>
                  </a:r>
                  <a:endParaRPr lang="ko-KR" altLang="en-US" sz="1575">
                    <a:solidFill>
                      <a:schemeClr val="tx1"/>
                    </a:solidFill>
                    <a:latin typeface="Gmarket Sans TTF Light" panose="02000000000000000000" pitchFamily="2" charset="-128"/>
                    <a:ea typeface="Gmarket Sans TTF Light" panose="02000000000000000000" pitchFamily="2" charset="-128"/>
                  </a:endParaRPr>
                </a:p>
              </p:txBody>
            </p:sp>
            <p:cxnSp>
              <p:nvCxnSpPr>
                <p:cNvPr id="54" name="직선 화살표 연결선 53"/>
                <p:cNvCxnSpPr/>
                <p:nvPr/>
              </p:nvCxnSpPr>
              <p:spPr>
                <a:xfrm>
                  <a:off x="3016084" y="3325531"/>
                  <a:ext cx="0" cy="4575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직사각형 54"/>
                <p:cNvSpPr/>
                <p:nvPr/>
              </p:nvSpPr>
              <p:spPr>
                <a:xfrm>
                  <a:off x="755576" y="5157192"/>
                  <a:ext cx="1163864" cy="32676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575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return RESULT_OK</a:t>
                  </a:r>
                  <a:endParaRPr lang="ko-KR" altLang="en-US" sz="1575">
                    <a:solidFill>
                      <a:schemeClr val="tx1"/>
                    </a:solidFill>
                    <a:latin typeface="Gmarket Sans TTF Light" panose="02000000000000000000" pitchFamily="2" charset="-128"/>
                    <a:ea typeface="Gmarket Sans TTF Light" panose="02000000000000000000" pitchFamily="2" charset="-128"/>
                  </a:endParaRPr>
                </a:p>
              </p:txBody>
            </p:sp>
            <p:cxnSp>
              <p:nvCxnSpPr>
                <p:cNvPr id="56" name="직선 화살표 연결선 55"/>
                <p:cNvCxnSpPr/>
                <p:nvPr/>
              </p:nvCxnSpPr>
              <p:spPr>
                <a:xfrm>
                  <a:off x="1354219" y="4205143"/>
                  <a:ext cx="0" cy="2319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/>
                <p:cNvSpPr/>
                <p:nvPr/>
              </p:nvSpPr>
              <p:spPr>
                <a:xfrm>
                  <a:off x="569112" y="4415868"/>
                  <a:ext cx="1587814" cy="490165"/>
                </a:xfrm>
                <a:prstGeom prst="diamond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75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음성 인식</a:t>
                  </a:r>
                </a:p>
              </p:txBody>
            </p:sp>
            <p:cxnSp>
              <p:nvCxnSpPr>
                <p:cNvPr id="70" name="직선 화살표 연결선 69"/>
                <p:cNvCxnSpPr/>
                <p:nvPr/>
              </p:nvCxnSpPr>
              <p:spPr>
                <a:xfrm>
                  <a:off x="1331640" y="4869160"/>
                  <a:ext cx="0" cy="2319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직사각형 70"/>
                <p:cNvSpPr/>
                <p:nvPr/>
              </p:nvSpPr>
              <p:spPr>
                <a:xfrm>
                  <a:off x="2387711" y="3810276"/>
                  <a:ext cx="1163864" cy="32676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75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안내문구 출력</a:t>
                  </a:r>
                </a:p>
              </p:txBody>
            </p:sp>
            <p:cxnSp>
              <p:nvCxnSpPr>
                <p:cNvPr id="77" name="직선 연결선 76"/>
                <p:cNvCxnSpPr>
                  <a:stCxn id="36" idx="3"/>
                </p:cNvCxnSpPr>
                <p:nvPr/>
              </p:nvCxnSpPr>
              <p:spPr>
                <a:xfrm>
                  <a:off x="2239844" y="3325532"/>
                  <a:ext cx="7762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/>
                <p:cNvCxnSpPr>
                  <a:stCxn id="14" idx="2"/>
                  <a:endCxn id="37" idx="0"/>
                </p:cNvCxnSpPr>
                <p:nvPr/>
              </p:nvCxnSpPr>
              <p:spPr>
                <a:xfrm flipH="1">
                  <a:off x="1314171" y="1748929"/>
                  <a:ext cx="1039711" cy="1856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화살표 연결선 84"/>
                <p:cNvCxnSpPr>
                  <a:stCxn id="14" idx="2"/>
                  <a:endCxn id="39" idx="0"/>
                </p:cNvCxnSpPr>
                <p:nvPr/>
              </p:nvCxnSpPr>
              <p:spPr>
                <a:xfrm>
                  <a:off x="2353882" y="1748929"/>
                  <a:ext cx="844465" cy="1930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/>
                <p:cNvCxnSpPr>
                  <a:stCxn id="55" idx="3"/>
                </p:cNvCxnSpPr>
                <p:nvPr/>
              </p:nvCxnSpPr>
              <p:spPr>
                <a:xfrm flipV="1">
                  <a:off x="1919440" y="5320572"/>
                  <a:ext cx="434442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직사각형 87"/>
                <p:cNvSpPr/>
                <p:nvPr/>
              </p:nvSpPr>
              <p:spPr>
                <a:xfrm>
                  <a:off x="2616048" y="2492896"/>
                  <a:ext cx="1163864" cy="32676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75">
                      <a:solidFill>
                        <a:schemeClr val="tx1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층 수 값 전송</a:t>
                  </a: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2447764" y="3095382"/>
                  <a:ext cx="568318" cy="2231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575" dirty="0"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False</a:t>
                  </a:r>
                  <a:endParaRPr lang="ko-KR" altLang="en-US" sz="1575" dirty="0">
                    <a:latin typeface="Gmarket Sans TTF Light" panose="02000000000000000000" pitchFamily="2" charset="-128"/>
                    <a:ea typeface="Gmarket Sans TTF Light" panose="02000000000000000000" pitchFamily="2" charset="-128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899592" y="4846391"/>
                  <a:ext cx="575887" cy="2231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575"/>
                    <a:t>True</a:t>
                  </a:r>
                  <a:endParaRPr lang="ko-KR" altLang="en-US" sz="1575"/>
                </a:p>
              </p:txBody>
            </p:sp>
          </p:grpSp>
          <p:sp>
            <p:nvSpPr>
              <p:cNvPr id="92" name="직사각형 87"/>
              <p:cNvSpPr/>
              <p:nvPr/>
            </p:nvSpPr>
            <p:spPr>
              <a:xfrm>
                <a:off x="2328016" y="5157192"/>
                <a:ext cx="1163864" cy="326761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w="med" len="med"/>
                <a:tailEnd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575" dirty="0">
                    <a:solidFill>
                      <a:schemeClr val="tx1"/>
                    </a:solidFill>
                    <a:latin typeface="Gmarket Sans TTF Light" panose="02000000000000000000" pitchFamily="2" charset="-128"/>
                    <a:ea typeface="Gmarket Sans TTF Light" panose="02000000000000000000" pitchFamily="2" charset="-128"/>
                  </a:rPr>
                  <a:t>층 수 값 전송</a:t>
                </a:r>
              </a:p>
            </p:txBody>
          </p:sp>
        </p:grp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8B8FD6-BD14-4158-8966-A0CC3525BD2D}"/>
              </a:ext>
            </a:extLst>
          </p:cNvPr>
          <p:cNvSpPr/>
          <p:nvPr/>
        </p:nvSpPr>
        <p:spPr>
          <a:xfrm>
            <a:off x="3778067" y="9746009"/>
            <a:ext cx="10477164" cy="47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/>
          </a:p>
        </p:txBody>
      </p: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59B3A407-C950-EE40-AA0C-F7599EC86245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44" name="Object 3">
              <a:extLst>
                <a:ext uri="{FF2B5EF4-FFF2-40B4-BE49-F238E27FC236}">
                  <a16:creationId xmlns:a16="http://schemas.microsoft.com/office/drawing/2014/main" id="{F8475C5E-9D47-E745-A39F-052CF8E6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DAB9173-9CB7-DF4A-9F99-7B11541B8DDB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알고리즘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–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층 수 입력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619384" y="2210852"/>
            <a:ext cx="6925590" cy="6579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9715075" y="2210852"/>
            <a:ext cx="5866415" cy="6579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32E8B-7857-4E57-8459-F250C27A2697}"/>
              </a:ext>
            </a:extLst>
          </p:cNvPr>
          <p:cNvSpPr txBox="1"/>
          <p:nvPr/>
        </p:nvSpPr>
        <p:spPr>
          <a:xfrm>
            <a:off x="9785963" y="2823635"/>
            <a:ext cx="57246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① 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띵동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앱에서 음성인식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/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직접 입력으로 층 수를 입력한 후 블루투스를 통해 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아두이노로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값을 전송한다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②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문자형으로 넘어온 층 수 값을 저장한다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③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아래의 경우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엘리베이터는 작동하지 않는다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3-1.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층 수 값과 센서 값이 동일할 경우 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3-2.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아무런 입력이 없을 경우 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3-2.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무게 값이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5500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이상일 경우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④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층 수 값이 센서 값보다 클 경우 엘리베이터 상승한다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⑤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입력한 층 수 값이 센서 값보다 작을 경우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</a:p>
          <a:p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  엘리베이터 하강한다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센서 값 </a:t>
            </a:r>
            <a:r>
              <a:rPr lang="en-US" altLang="ko-KR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 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현재 위치하고 있는 엘리베이터의 층수 값</a:t>
            </a:r>
            <a:endParaRPr lang="en-US" altLang="ko-KR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층수 값 </a:t>
            </a:r>
            <a:r>
              <a:rPr lang="en-US" altLang="ko-KR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 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앱에서 블루투스로 넘어온 층 수 값 </a:t>
            </a:r>
            <a:r>
              <a:rPr lang="en-US" altLang="ko-KR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/ 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스위치 값</a:t>
            </a:r>
            <a:endParaRPr lang="en-US" altLang="ko-KR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updown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엘리베이터를 작동하기 위한 변수 </a:t>
            </a:r>
            <a:endParaRPr lang="en-US" altLang="ko-KR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  </a:t>
            </a:r>
            <a:r>
              <a:rPr lang="en-US" altLang="ko-KR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(0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멈춤</a:t>
            </a:r>
            <a:r>
              <a:rPr lang="en-US" altLang="ko-KR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1: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상승</a:t>
            </a:r>
            <a:r>
              <a:rPr lang="en-US" altLang="ko-KR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2: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하강</a:t>
            </a:r>
            <a:r>
              <a:rPr lang="en-US" altLang="ko-KR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lang="ko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endParaRPr lang="ko-KR" altLang="en-US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551D81-E280-46C3-A2E3-74F199E2D975}"/>
                  </a:ext>
                </a:extLst>
              </p:cNvPr>
              <p:cNvSpPr txBox="1"/>
              <p:nvPr/>
            </p:nvSpPr>
            <p:spPr>
              <a:xfrm>
                <a:off x="2484240" y="8920687"/>
                <a:ext cx="10058074" cy="329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solidFill>
                      <a:srgbClr val="C00000"/>
                    </a:solidFill>
                    <a:latin typeface="Gmarket Sans TTF Light" panose="02000000000000000000" pitchFamily="2" charset="-128"/>
                    <a:ea typeface="Gmarket Sans TTF Light" panose="02000000000000000000" pitchFamily="2" charset="-128"/>
                  </a:rPr>
                  <a:t>*</a:t>
                </a:r>
                <a:r>
                  <a:rPr lang="ko-KR" altLang="en-US" sz="1500" dirty="0">
                    <a:latin typeface="Gmarket Sans TTF Light" panose="02000000000000000000" pitchFamily="2" charset="-128"/>
                    <a:ea typeface="Gmarket Sans TTF Light" panose="02000000000000000000" pitchFamily="2" charset="-128"/>
                  </a:rPr>
                  <a:t> 예외 사항을 막기 위해</a:t>
                </a:r>
                <a:r>
                  <a:rPr lang="en-US" altLang="ko-KR" sz="1500" dirty="0">
                    <a:latin typeface="Gmarket Sans TTF Light" panose="02000000000000000000" pitchFamily="2" charset="-128"/>
                    <a:ea typeface="Gmarket Sans TTF Light" panose="02000000000000000000" pitchFamily="2" charset="-128"/>
                  </a:rPr>
                  <a:t> </a:t>
                </a:r>
                <a:r>
                  <a:rPr lang="ko-KR" altLang="en-US" sz="1500" dirty="0">
                    <a:latin typeface="Gmarket Sans TTF Light" panose="02000000000000000000" pitchFamily="2" charset="-128"/>
                    <a:ea typeface="Gmarket Sans TTF Light" panose="02000000000000000000" pitchFamily="2" charset="-128"/>
                  </a:rPr>
                  <a:t>층 수 값이 입력되었으나</a:t>
                </a:r>
                <a:r>
                  <a:rPr lang="en-US" altLang="ko-KR" sz="1500" dirty="0">
                    <a:latin typeface="Gmarket Sans TTF Light" panose="02000000000000000000" pitchFamily="2" charset="-128"/>
                    <a:ea typeface="Gmarket Sans TTF Light" panose="02000000000000000000" pitchFamily="2" charset="-128"/>
                  </a:rPr>
                  <a:t> </a:t>
                </a:r>
                <a:r>
                  <a:rPr lang="ko-KR" altLang="en-US" sz="1500" dirty="0">
                    <a:latin typeface="Gmarket Sans TTF Light" panose="02000000000000000000" pitchFamily="2" charset="-128"/>
                    <a:ea typeface="Gmarket Sans TTF Light" panose="02000000000000000000" pitchFamily="2" charset="-128"/>
                  </a:rPr>
                  <a:t>센서 값이 없을 경우 하강하도록 한다</a:t>
                </a:r>
                <a:r>
                  <a:rPr lang="en-US" altLang="ko-KR" sz="1500" dirty="0">
                    <a:latin typeface="Gmarket Sans TTF Light" panose="02000000000000000000" pitchFamily="2" charset="-128"/>
                    <a:ea typeface="Gmarket Sans TTF Light" panose="02000000000000000000" pitchFamily="2" charset="-128"/>
                  </a:rPr>
                  <a:t>.</a:t>
                </a:r>
                <a:r>
                  <a:rPr lang="ko-KR" altLang="en-US" sz="1500" dirty="0">
                    <a:latin typeface="Gmarket Sans TTF Light" panose="02000000000000000000" pitchFamily="2" charset="-128"/>
                    <a:ea typeface="Gmarket Sans TTF Light" panose="02000000000000000000" pitchFamily="2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센서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값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인식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후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조건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재확인</m:t>
                    </m:r>
                  </m:oMath>
                </a14:m>
                <a:endParaRPr lang="en-US" altLang="ko-KR" sz="1500" dirty="0">
                  <a:latin typeface="Gmarket Sans TTF Light" panose="02000000000000000000" pitchFamily="2" charset="-128"/>
                  <a:ea typeface="Gmarket Sans TTF Light" panose="02000000000000000000" pitchFamily="2" charset="-128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551D81-E280-46C3-A2E3-74F199E2D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40" y="8920687"/>
                <a:ext cx="10058074" cy="329001"/>
              </a:xfrm>
              <a:prstGeom prst="rect">
                <a:avLst/>
              </a:prstGeom>
              <a:blipFill>
                <a:blip r:embed="rId2"/>
                <a:stretch>
                  <a:fillRect l="-252" b="-2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E9C0C0-C6B7-4DEF-8C83-027B1C196656}"/>
              </a:ext>
            </a:extLst>
          </p:cNvPr>
          <p:cNvSpPr/>
          <p:nvPr/>
        </p:nvSpPr>
        <p:spPr>
          <a:xfrm>
            <a:off x="3778067" y="9746009"/>
            <a:ext cx="10477164" cy="47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70D3AD-259B-3644-AD8C-0CAA44209FE1}"/>
              </a:ext>
            </a:extLst>
          </p:cNvPr>
          <p:cNvSpPr txBox="1"/>
          <p:nvPr/>
        </p:nvSpPr>
        <p:spPr>
          <a:xfrm>
            <a:off x="7789106" y="2372780"/>
            <a:ext cx="1489510" cy="6001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ore-KR" sz="16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btt</a:t>
            </a:r>
            <a:r>
              <a:rPr kumimoji="1" lang="en-US" altLang="ko-Kore-KR" sz="165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: </a:t>
            </a:r>
            <a:r>
              <a:rPr kumimoji="1" lang="ko-KR" altLang="en-US" sz="165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층 수 값</a:t>
            </a:r>
            <a:endParaRPr kumimoji="1" lang="en-US" altLang="ko-KR" sz="1650" dirty="0">
              <a:solidFill>
                <a:schemeClr val="tx1">
                  <a:lumMod val="85000"/>
                  <a:lumOff val="15000"/>
                </a:schemeClr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kumimoji="1" lang="en-US" altLang="ko-Kore-KR" sz="16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sen</a:t>
            </a:r>
            <a:r>
              <a:rPr kumimoji="1" lang="en-US" altLang="ko-Kore-KR" sz="165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: </a:t>
            </a:r>
            <a:r>
              <a:rPr kumimoji="1" lang="ko-KR" altLang="en-US" sz="165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센서 값</a:t>
            </a:r>
            <a:r>
              <a:rPr kumimoji="1" lang="en-US" altLang="ko-Kore-KR" sz="165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endParaRPr kumimoji="1" lang="ko-Kore-KR" altLang="en-US" sz="1650" dirty="0">
              <a:solidFill>
                <a:schemeClr val="tx1">
                  <a:lumMod val="85000"/>
                  <a:lumOff val="15000"/>
                </a:schemeClr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04D9D-5DF2-40FA-8C6C-25FEDF59E9AC}"/>
              </a:ext>
            </a:extLst>
          </p:cNvPr>
          <p:cNvGrpSpPr/>
          <p:nvPr/>
        </p:nvGrpSpPr>
        <p:grpSpPr>
          <a:xfrm>
            <a:off x="3269966" y="3050974"/>
            <a:ext cx="5756019" cy="5201351"/>
            <a:chOff x="754749" y="2087416"/>
            <a:chExt cx="3837346" cy="3467567"/>
          </a:xfrm>
        </p:grpSpPr>
        <p:sp>
          <p:nvSpPr>
            <p:cNvPr id="98" name="순서도: 수행의 시작/종료 97">
              <a:extLst>
                <a:ext uri="{FF2B5EF4-FFF2-40B4-BE49-F238E27FC236}">
                  <a16:creationId xmlns:a16="http://schemas.microsoft.com/office/drawing/2014/main" id="{C9BB36C3-A2B4-48B1-8623-0F0039CAF255}"/>
                </a:ext>
              </a:extLst>
            </p:cNvPr>
            <p:cNvSpPr/>
            <p:nvPr/>
          </p:nvSpPr>
          <p:spPr>
            <a:xfrm>
              <a:off x="797309" y="2087416"/>
              <a:ext cx="1880550" cy="225406"/>
            </a:xfrm>
            <a:prstGeom prst="flowChartTerminator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btt</a:t>
              </a:r>
              <a:r>
                <a:rPr lang="ko-KR" altLang="en-US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값 저장</a:t>
              </a: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680D5E4F-7308-4EA1-9CFF-90F93FEF9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415" y="2303833"/>
              <a:ext cx="9426" cy="2254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9D6B13-1D79-40F0-BB3D-AF72AD7A82A0}"/>
                </a:ext>
              </a:extLst>
            </p:cNvPr>
            <p:cNvSpPr txBox="1"/>
            <p:nvPr/>
          </p:nvSpPr>
          <p:spPr>
            <a:xfrm>
              <a:off x="2626132" y="2550531"/>
              <a:ext cx="5582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YES</a:t>
              </a:r>
              <a:endPara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3F8C265-5E7E-49FA-809A-327E6D528175}"/>
                </a:ext>
              </a:extLst>
            </p:cNvPr>
            <p:cNvSpPr/>
            <p:nvPr/>
          </p:nvSpPr>
          <p:spPr>
            <a:xfrm>
              <a:off x="3018680" y="2666347"/>
              <a:ext cx="1379804" cy="276999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updown</a:t>
              </a:r>
              <a:r>
                <a:rPr lang="ko-KR" altLang="en-US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=0</a:t>
              </a:r>
              <a:endParaRPr lang="ko-KR" altLang="en-US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107" name="다이아몬드 106">
              <a:extLst>
                <a:ext uri="{FF2B5EF4-FFF2-40B4-BE49-F238E27FC236}">
                  <a16:creationId xmlns:a16="http://schemas.microsoft.com/office/drawing/2014/main" id="{8E60F9D5-4D92-4F4B-BF01-0963DFCA6E81}"/>
                </a:ext>
              </a:extLst>
            </p:cNvPr>
            <p:cNvSpPr/>
            <p:nvPr/>
          </p:nvSpPr>
          <p:spPr>
            <a:xfrm>
              <a:off x="766693" y="2527352"/>
              <a:ext cx="1934362" cy="554990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btt</a:t>
              </a:r>
              <a:r>
                <a:rPr lang="en-US" altLang="ko-KR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== </a:t>
              </a:r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sen</a:t>
              </a:r>
              <a:r>
                <a:rPr lang="en-US" altLang="ko-KR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</a:t>
              </a:r>
              <a:endParaRPr lang="ko-KR" altLang="en-US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F4105E64-BDA3-4432-BFC9-94909EFA83FE}"/>
                </a:ext>
              </a:extLst>
            </p:cNvPr>
            <p:cNvCxnSpPr>
              <a:cxnSpLocks/>
            </p:cNvCxnSpPr>
            <p:nvPr/>
          </p:nvCxnSpPr>
          <p:spPr>
            <a:xfrm>
              <a:off x="1721930" y="3103786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3F513A5-39D0-4442-8341-D90DE10DFB77}"/>
                </a:ext>
              </a:extLst>
            </p:cNvPr>
            <p:cNvSpPr txBox="1"/>
            <p:nvPr/>
          </p:nvSpPr>
          <p:spPr>
            <a:xfrm>
              <a:off x="1333099" y="3072629"/>
              <a:ext cx="4174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NO</a:t>
              </a:r>
              <a:endPara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017F280-EC34-4C1E-B4C0-9BEC72A06BC6}"/>
                </a:ext>
              </a:extLst>
            </p:cNvPr>
            <p:cNvCxnSpPr>
              <a:cxnSpLocks/>
              <a:stCxn id="107" idx="3"/>
              <a:endCxn id="106" idx="1"/>
            </p:cNvCxnSpPr>
            <p:nvPr/>
          </p:nvCxnSpPr>
          <p:spPr>
            <a:xfrm>
              <a:off x="2701055" y="2804847"/>
              <a:ext cx="3176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0AE589E2-FC05-2341-87E8-0DD2212F9B46}"/>
                </a:ext>
              </a:extLst>
            </p:cNvPr>
            <p:cNvSpPr/>
            <p:nvPr/>
          </p:nvSpPr>
          <p:spPr>
            <a:xfrm>
              <a:off x="766693" y="3359837"/>
              <a:ext cx="1934362" cy="554990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btt</a:t>
              </a:r>
              <a:r>
                <a:rPr lang="en-US" altLang="ko-KR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&gt; </a:t>
              </a:r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sen</a:t>
              </a:r>
              <a:r>
                <a:rPr lang="en-US" altLang="ko-KR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</a:t>
              </a:r>
              <a:endParaRPr lang="ko-KR" altLang="en-US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C29303-A38A-3345-99C9-A6AD7C0A7B45}"/>
                </a:ext>
              </a:extLst>
            </p:cNvPr>
            <p:cNvSpPr txBox="1"/>
            <p:nvPr/>
          </p:nvSpPr>
          <p:spPr>
            <a:xfrm>
              <a:off x="2633077" y="3382136"/>
              <a:ext cx="5582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YES</a:t>
              </a:r>
              <a:endPara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910AA33-31E3-FE45-B165-3667F03B6FF7}"/>
                </a:ext>
              </a:extLst>
            </p:cNvPr>
            <p:cNvSpPr/>
            <p:nvPr/>
          </p:nvSpPr>
          <p:spPr>
            <a:xfrm>
              <a:off x="3025625" y="3497952"/>
              <a:ext cx="1379804" cy="276999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updown</a:t>
              </a:r>
              <a:r>
                <a:rPr lang="ko-KR" altLang="en-US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=1</a:t>
              </a:r>
              <a:endParaRPr lang="ko-KR" altLang="en-US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E876630D-C08E-0B41-B223-1FFA2FDD31D8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2708000" y="3636452"/>
              <a:ext cx="3176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BC47DAD-0270-DD4A-9900-FFF0718D64D9}"/>
                </a:ext>
              </a:extLst>
            </p:cNvPr>
            <p:cNvSpPr txBox="1"/>
            <p:nvPr/>
          </p:nvSpPr>
          <p:spPr>
            <a:xfrm>
              <a:off x="1303608" y="3982727"/>
              <a:ext cx="4174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NO</a:t>
              </a:r>
              <a:endPara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F69DA0E1-5B69-6F4F-B48C-CEDDF63DCEDE}"/>
                </a:ext>
              </a:extLst>
            </p:cNvPr>
            <p:cNvSpPr/>
            <p:nvPr/>
          </p:nvSpPr>
          <p:spPr>
            <a:xfrm>
              <a:off x="2885308" y="4406242"/>
              <a:ext cx="1706787" cy="554990"/>
            </a:xfrm>
            <a:prstGeom prst="diamond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btt</a:t>
              </a:r>
              <a:r>
                <a:rPr lang="ko-KR" altLang="en-US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!= 0 </a:t>
              </a:r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sen</a:t>
              </a:r>
              <a:r>
                <a:rPr lang="en-US" altLang="ko-KR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== 0 </a:t>
              </a:r>
              <a:endParaRPr lang="ko-KR" altLang="en-US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A1F9EBD-E5F9-E349-B9CD-E70500158ACB}"/>
                </a:ext>
              </a:extLst>
            </p:cNvPr>
            <p:cNvSpPr/>
            <p:nvPr/>
          </p:nvSpPr>
          <p:spPr>
            <a:xfrm>
              <a:off x="2031678" y="5233303"/>
              <a:ext cx="1338753" cy="32168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Updown</a:t>
              </a:r>
              <a:r>
                <a:rPr lang="en-US" altLang="ko-KR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= 2</a:t>
              </a:r>
              <a:endParaRPr lang="ko-KR" altLang="en-US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58" name="다이아몬드 57">
              <a:extLst>
                <a:ext uri="{FF2B5EF4-FFF2-40B4-BE49-F238E27FC236}">
                  <a16:creationId xmlns:a16="http://schemas.microsoft.com/office/drawing/2014/main" id="{17A1406C-A445-2B4A-9598-4F1D46154B96}"/>
                </a:ext>
              </a:extLst>
            </p:cNvPr>
            <p:cNvSpPr/>
            <p:nvPr/>
          </p:nvSpPr>
          <p:spPr>
            <a:xfrm>
              <a:off x="754749" y="4406242"/>
              <a:ext cx="1934362" cy="554990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btt</a:t>
              </a:r>
              <a:r>
                <a:rPr lang="en-US" altLang="ko-KR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&lt; </a:t>
              </a:r>
              <a:r>
                <a:rPr lang="en-US" altLang="ko-KR" dirty="0" err="1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sen</a:t>
              </a:r>
              <a:r>
                <a:rPr lang="en-US" altLang="ko-KR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</a:t>
              </a:r>
              <a:endParaRPr lang="ko-KR" altLang="en-US" dirty="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6B046FCC-301D-534B-AA94-7EFC3B8D44E6}"/>
                </a:ext>
              </a:extLst>
            </p:cNvPr>
            <p:cNvCxnSpPr>
              <a:cxnSpLocks/>
            </p:cNvCxnSpPr>
            <p:nvPr/>
          </p:nvCxnSpPr>
          <p:spPr>
            <a:xfrm>
              <a:off x="1726123" y="3913430"/>
              <a:ext cx="0" cy="476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FB32201-68B0-824D-9AB6-5CFF45BF300E}"/>
                </a:ext>
              </a:extLst>
            </p:cNvPr>
            <p:cNvCxnSpPr>
              <a:cxnSpLocks/>
            </p:cNvCxnSpPr>
            <p:nvPr/>
          </p:nvCxnSpPr>
          <p:spPr>
            <a:xfrm>
              <a:off x="1715955" y="4150550"/>
              <a:ext cx="19995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B3E653A4-4C6E-134A-B331-B09E9FE3870F}"/>
                </a:ext>
              </a:extLst>
            </p:cNvPr>
            <p:cNvCxnSpPr/>
            <p:nvPr/>
          </p:nvCxnSpPr>
          <p:spPr>
            <a:xfrm>
              <a:off x="3709740" y="4150550"/>
              <a:ext cx="0" cy="255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991A25F7-D5BC-0A4A-B8F8-0753A17FDA83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 flipH="1">
              <a:off x="3738701" y="4961232"/>
              <a:ext cx="1" cy="94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EA653D3E-7493-1B40-96DC-D29E20D1F785}"/>
                </a:ext>
              </a:extLst>
            </p:cNvPr>
            <p:cNvCxnSpPr/>
            <p:nvPr/>
          </p:nvCxnSpPr>
          <p:spPr>
            <a:xfrm flipH="1">
              <a:off x="1724681" y="4963428"/>
              <a:ext cx="1" cy="94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B27156A8-9430-004A-87CC-8404BE953DA3}"/>
                </a:ext>
              </a:extLst>
            </p:cNvPr>
            <p:cNvCxnSpPr/>
            <p:nvPr/>
          </p:nvCxnSpPr>
          <p:spPr>
            <a:xfrm>
              <a:off x="1724681" y="5055390"/>
              <a:ext cx="20140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934CF7EA-29D3-114B-BA73-943CE8E1A3AC}"/>
                </a:ext>
              </a:extLst>
            </p:cNvPr>
            <p:cNvCxnSpPr>
              <a:endCxn id="57" idx="0"/>
            </p:cNvCxnSpPr>
            <p:nvPr/>
          </p:nvCxnSpPr>
          <p:spPr>
            <a:xfrm>
              <a:off x="2701054" y="5055390"/>
              <a:ext cx="1" cy="177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E94DE9-457E-264C-B418-E53BCF04A63D}"/>
                </a:ext>
              </a:extLst>
            </p:cNvPr>
            <p:cNvSpPr txBox="1"/>
            <p:nvPr/>
          </p:nvSpPr>
          <p:spPr>
            <a:xfrm>
              <a:off x="2888780" y="4099787"/>
              <a:ext cx="8442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dirty="0">
                  <a:solidFill>
                    <a:srgbClr val="C00000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*</a:t>
              </a:r>
              <a:r>
                <a:rPr lang="en-US" altLang="ko-KR" sz="1500" dirty="0">
                  <a:solidFill>
                    <a:srgbClr val="C00000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exception</a:t>
              </a:r>
              <a:endParaRPr lang="ko-Kore-KR" altLang="en-US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</p:grp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1B7C1DE6-9107-0A43-94A3-B9C75DBC62F1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41" name="Object 3">
              <a:extLst>
                <a:ext uri="{FF2B5EF4-FFF2-40B4-BE49-F238E27FC236}">
                  <a16:creationId xmlns:a16="http://schemas.microsoft.com/office/drawing/2014/main" id="{11DDEC03-33C3-A946-B76D-AF9B0FCB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3CDD36B-83A2-DE4F-BF87-D41702C76568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알고리즘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4000" dirty="0" err="1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아두이노</a:t>
            </a: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7349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619384" y="2210852"/>
            <a:ext cx="6437490" cy="6579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9144000" y="2210852"/>
            <a:ext cx="6437490" cy="6579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32E8B-7857-4E57-8459-F250C27A2697}"/>
              </a:ext>
            </a:extLst>
          </p:cNvPr>
          <p:cNvSpPr txBox="1"/>
          <p:nvPr/>
        </p:nvSpPr>
        <p:spPr>
          <a:xfrm>
            <a:off x="9638138" y="3019872"/>
            <a:ext cx="555453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① </a:t>
            </a:r>
            <a:r>
              <a:rPr lang="ko-Kore-KR" altLang="en-US" sz="2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무게센서를 이용하여 엘리베이터 내부 무게 계산하여 기준 값에 따라 무게값 변환 후 띵동 어플로 전송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② 1500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미만 시 혼잡도는 원활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 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메인 화면에 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“</a:t>
            </a:r>
            <a:r>
              <a:rPr lang="ko-KR" altLang="en-US" sz="1950" dirty="0">
                <a:solidFill>
                  <a:srgbClr val="00B050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초록색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＂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띄운다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③ 3500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미만 시 혼잡도는 보통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 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메인 화면에 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“</a:t>
            </a:r>
            <a:r>
              <a:rPr lang="ko-KR" altLang="en-US" sz="1950" dirty="0">
                <a:solidFill>
                  <a:srgbClr val="F4EE00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노란색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＂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띄운다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④ 5500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미만 시 혼잡도는 혼잡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 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메인 화면에 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“</a:t>
            </a:r>
            <a:r>
              <a:rPr lang="ko-KR" altLang="en-US" sz="1950" dirty="0">
                <a:solidFill>
                  <a:srgbClr val="FF0000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빨간색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＂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띄운다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⑤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5500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이상 시 혼잡도는 정원 초과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</a:p>
          <a:p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  메인 화면에 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“</a:t>
            </a:r>
            <a:r>
              <a:rPr lang="ko-KR" altLang="en-US" sz="1950" dirty="0">
                <a:solidFill>
                  <a:srgbClr val="C00000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어두운 빨강색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＂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띄운다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*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실제 엘리베이터를 대체한 모형이기 때문에        </a:t>
            </a:r>
            <a:endParaRPr lang="en-US" altLang="ko-KR" sz="19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 </a:t>
            </a:r>
            <a:r>
              <a:rPr lang="ko-KR" altLang="en-US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무게를 최소로 측정하여 진행한다</a:t>
            </a:r>
            <a:r>
              <a:rPr lang="en-US" altLang="ko-KR" sz="195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endParaRPr lang="ko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1EFF7-7C55-4E55-B0E7-208E27B877FD}"/>
              </a:ext>
            </a:extLst>
          </p:cNvPr>
          <p:cNvSpPr/>
          <p:nvPr/>
        </p:nvSpPr>
        <p:spPr>
          <a:xfrm>
            <a:off x="3778067" y="9746009"/>
            <a:ext cx="10477164" cy="47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40CD74-00A9-4805-8BC8-9796F26DDBB8}"/>
              </a:ext>
            </a:extLst>
          </p:cNvPr>
          <p:cNvGrpSpPr/>
          <p:nvPr/>
        </p:nvGrpSpPr>
        <p:grpSpPr>
          <a:xfrm>
            <a:off x="3995246" y="3019873"/>
            <a:ext cx="3685766" cy="4933109"/>
            <a:chOff x="857193" y="2013248"/>
            <a:chExt cx="2457177" cy="3288739"/>
          </a:xfrm>
        </p:grpSpPr>
        <p:sp>
          <p:nvSpPr>
            <p:cNvPr id="98" name="순서도: 수행의 시작/종료 97">
              <a:extLst>
                <a:ext uri="{FF2B5EF4-FFF2-40B4-BE49-F238E27FC236}">
                  <a16:creationId xmlns:a16="http://schemas.microsoft.com/office/drawing/2014/main" id="{C9BB36C3-A2B4-48B1-8623-0F0039CAF255}"/>
                </a:ext>
              </a:extLst>
            </p:cNvPr>
            <p:cNvSpPr/>
            <p:nvPr/>
          </p:nvSpPr>
          <p:spPr>
            <a:xfrm>
              <a:off x="1235574" y="2037414"/>
              <a:ext cx="677295" cy="207254"/>
            </a:xfrm>
            <a:prstGeom prst="flowChartTerminator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FED625-D5F3-43A7-83F3-81481F3F1A10}"/>
                </a:ext>
              </a:extLst>
            </p:cNvPr>
            <p:cNvSpPr txBox="1"/>
            <p:nvPr/>
          </p:nvSpPr>
          <p:spPr>
            <a:xfrm>
              <a:off x="1289246" y="2013248"/>
              <a:ext cx="8927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혼잡도</a:t>
              </a: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680D5E4F-7308-4EA1-9CFF-90F93FEF9650}"/>
                </a:ext>
              </a:extLst>
            </p:cNvPr>
            <p:cNvCxnSpPr>
              <a:cxnSpLocks/>
            </p:cNvCxnSpPr>
            <p:nvPr/>
          </p:nvCxnSpPr>
          <p:spPr>
            <a:xfrm>
              <a:off x="1577273" y="2259155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0D2E769-B98F-4BDA-9DF7-B3CBB867FA27}"/>
                </a:ext>
              </a:extLst>
            </p:cNvPr>
            <p:cNvSpPr/>
            <p:nvPr/>
          </p:nvSpPr>
          <p:spPr>
            <a:xfrm>
              <a:off x="857193" y="2516701"/>
              <a:ext cx="1440156" cy="216024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무게 측정</a:t>
              </a: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825C070E-0442-402C-BFF3-041A5E6AF4D1}"/>
                </a:ext>
              </a:extLst>
            </p:cNvPr>
            <p:cNvCxnSpPr>
              <a:cxnSpLocks/>
            </p:cNvCxnSpPr>
            <p:nvPr/>
          </p:nvCxnSpPr>
          <p:spPr>
            <a:xfrm>
              <a:off x="1567847" y="2732725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B0716E3-D25E-4E05-83CE-F77C5E48290A}"/>
                </a:ext>
              </a:extLst>
            </p:cNvPr>
            <p:cNvSpPr txBox="1"/>
            <p:nvPr/>
          </p:nvSpPr>
          <p:spPr>
            <a:xfrm>
              <a:off x="1165378" y="3070613"/>
              <a:ext cx="9933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1500 </a:t>
              </a:r>
              <a:r>
                <a:rPr lang="ko-KR" altLang="en-US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미만 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9D6B13-1D79-40F0-BB3D-AF72AD7A82A0}"/>
                </a:ext>
              </a:extLst>
            </p:cNvPr>
            <p:cNvSpPr txBox="1"/>
            <p:nvPr/>
          </p:nvSpPr>
          <p:spPr>
            <a:xfrm>
              <a:off x="2110310" y="2968589"/>
              <a:ext cx="5582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True</a:t>
              </a:r>
              <a:endPara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B5E071CF-B497-4676-AFED-49A41D128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571" y="3196885"/>
              <a:ext cx="3729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3F8C265-5E7E-49FA-809A-327E6D528175}"/>
                </a:ext>
              </a:extLst>
            </p:cNvPr>
            <p:cNvSpPr/>
            <p:nvPr/>
          </p:nvSpPr>
          <p:spPr>
            <a:xfrm>
              <a:off x="2585385" y="3032504"/>
              <a:ext cx="728985" cy="28433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초록색</a:t>
              </a:r>
            </a:p>
          </p:txBody>
        </p:sp>
        <p:sp>
          <p:nvSpPr>
            <p:cNvPr id="107" name="다이아몬드 106">
              <a:extLst>
                <a:ext uri="{FF2B5EF4-FFF2-40B4-BE49-F238E27FC236}">
                  <a16:creationId xmlns:a16="http://schemas.microsoft.com/office/drawing/2014/main" id="{8E60F9D5-4D92-4F4B-BF01-0963DFCA6E81}"/>
                </a:ext>
              </a:extLst>
            </p:cNvPr>
            <p:cNvSpPr/>
            <p:nvPr/>
          </p:nvSpPr>
          <p:spPr>
            <a:xfrm>
              <a:off x="963387" y="2998177"/>
              <a:ext cx="1233562" cy="407124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F4105E64-BDA3-4432-BFC9-94909EFA83FE}"/>
                </a:ext>
              </a:extLst>
            </p:cNvPr>
            <p:cNvCxnSpPr>
              <a:cxnSpLocks/>
            </p:cNvCxnSpPr>
            <p:nvPr/>
          </p:nvCxnSpPr>
          <p:spPr>
            <a:xfrm>
              <a:off x="1577273" y="3405301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27B715-A9AE-47F1-AA75-A870ACE9BA6C}"/>
                </a:ext>
              </a:extLst>
            </p:cNvPr>
            <p:cNvSpPr txBox="1"/>
            <p:nvPr/>
          </p:nvSpPr>
          <p:spPr>
            <a:xfrm>
              <a:off x="1109221" y="3412777"/>
              <a:ext cx="7560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False</a:t>
              </a:r>
              <a:endPara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8243A-8751-401D-8E66-BD405451ACFA}"/>
                </a:ext>
              </a:extLst>
            </p:cNvPr>
            <p:cNvSpPr txBox="1"/>
            <p:nvPr/>
          </p:nvSpPr>
          <p:spPr>
            <a:xfrm>
              <a:off x="1165378" y="3754458"/>
              <a:ext cx="9337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3500 </a:t>
              </a:r>
              <a:r>
                <a:rPr lang="ko-KR" altLang="en-US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미만 </a:t>
              </a:r>
            </a:p>
          </p:txBody>
        </p:sp>
        <p:sp>
          <p:nvSpPr>
            <p:cNvPr id="111" name="다이아몬드 110">
              <a:extLst>
                <a:ext uri="{FF2B5EF4-FFF2-40B4-BE49-F238E27FC236}">
                  <a16:creationId xmlns:a16="http://schemas.microsoft.com/office/drawing/2014/main" id="{19197806-4F0E-47D3-8960-A060FAC403BC}"/>
                </a:ext>
              </a:extLst>
            </p:cNvPr>
            <p:cNvSpPr/>
            <p:nvPr/>
          </p:nvSpPr>
          <p:spPr>
            <a:xfrm>
              <a:off x="963387" y="3682022"/>
              <a:ext cx="1233562" cy="407124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FA6D4B1-C9A9-447F-BF90-9A5E2202D81E}"/>
                </a:ext>
              </a:extLst>
            </p:cNvPr>
            <p:cNvSpPr txBox="1"/>
            <p:nvPr/>
          </p:nvSpPr>
          <p:spPr>
            <a:xfrm>
              <a:off x="1176346" y="4423107"/>
              <a:ext cx="10896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5500 </a:t>
              </a:r>
              <a:r>
                <a:rPr lang="ko-KR" altLang="en-US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미만</a:t>
              </a:r>
            </a:p>
          </p:txBody>
        </p: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C69A808B-EF27-4D45-8A07-3843470AABB8}"/>
                </a:ext>
              </a:extLst>
            </p:cNvPr>
            <p:cNvSpPr/>
            <p:nvPr/>
          </p:nvSpPr>
          <p:spPr>
            <a:xfrm>
              <a:off x="974355" y="4350671"/>
              <a:ext cx="1233562" cy="407124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B67A3DB-8503-420D-BCBF-FBB9F64A883E}"/>
                </a:ext>
              </a:extLst>
            </p:cNvPr>
            <p:cNvCxnSpPr>
              <a:cxnSpLocks/>
            </p:cNvCxnSpPr>
            <p:nvPr/>
          </p:nvCxnSpPr>
          <p:spPr>
            <a:xfrm>
              <a:off x="1591136" y="4090311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3F513A5-39D0-4442-8341-D90DE10DFB77}"/>
                </a:ext>
              </a:extLst>
            </p:cNvPr>
            <p:cNvSpPr txBox="1"/>
            <p:nvPr/>
          </p:nvSpPr>
          <p:spPr>
            <a:xfrm>
              <a:off x="1145225" y="4060849"/>
              <a:ext cx="7560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False</a:t>
              </a:r>
              <a:endPara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68B469-07E6-4F33-A039-68945C59E826}"/>
                </a:ext>
              </a:extLst>
            </p:cNvPr>
            <p:cNvSpPr txBox="1"/>
            <p:nvPr/>
          </p:nvSpPr>
          <p:spPr>
            <a:xfrm>
              <a:off x="2118130" y="3659625"/>
              <a:ext cx="5582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True</a:t>
              </a:r>
              <a:endPara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57E8127-4E18-4E6F-AB94-C321E7D0C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3391" y="3887921"/>
              <a:ext cx="3729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4CEF06D4-FC44-47E0-A31D-2294438C1F93}"/>
                </a:ext>
              </a:extLst>
            </p:cNvPr>
            <p:cNvSpPr/>
            <p:nvPr/>
          </p:nvSpPr>
          <p:spPr>
            <a:xfrm>
              <a:off x="2585385" y="3737157"/>
              <a:ext cx="728985" cy="28433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노란색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81EA399-7705-E24E-9116-559CD2F9C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7975" y="4547416"/>
              <a:ext cx="3729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F56833C-BE2B-5346-B4A2-DFA879B1B441}"/>
                </a:ext>
              </a:extLst>
            </p:cNvPr>
            <p:cNvSpPr/>
            <p:nvPr/>
          </p:nvSpPr>
          <p:spPr>
            <a:xfrm>
              <a:off x="2579969" y="4396652"/>
              <a:ext cx="728985" cy="28433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빨강색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76DFC8-0BDC-1D4B-AAE5-79B494E43561}"/>
                </a:ext>
              </a:extLst>
            </p:cNvPr>
            <p:cNvSpPr txBox="1"/>
            <p:nvPr/>
          </p:nvSpPr>
          <p:spPr>
            <a:xfrm>
              <a:off x="2110310" y="4291189"/>
              <a:ext cx="5582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True</a:t>
              </a:r>
              <a:endPara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49CBAE-3FC9-4244-833E-5465B4065389}"/>
                </a:ext>
              </a:extLst>
            </p:cNvPr>
            <p:cNvSpPr txBox="1"/>
            <p:nvPr/>
          </p:nvSpPr>
          <p:spPr>
            <a:xfrm>
              <a:off x="1094299" y="4706493"/>
              <a:ext cx="7560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False</a:t>
              </a:r>
              <a:endPara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65673D7-48DC-544B-AA93-D8C5A68CCF92}"/>
                </a:ext>
              </a:extLst>
            </p:cNvPr>
            <p:cNvCxnSpPr>
              <a:cxnSpLocks/>
            </p:cNvCxnSpPr>
            <p:nvPr/>
          </p:nvCxnSpPr>
          <p:spPr>
            <a:xfrm>
              <a:off x="1599541" y="4742368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C224CC-5741-BB44-B8FE-41B9A5E1964C}"/>
                </a:ext>
              </a:extLst>
            </p:cNvPr>
            <p:cNvSpPr/>
            <p:nvPr/>
          </p:nvSpPr>
          <p:spPr>
            <a:xfrm>
              <a:off x="994711" y="5017657"/>
              <a:ext cx="1318389" cy="28433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어두운 빨강색</a:t>
              </a:r>
            </a:p>
          </p:txBody>
        </p:sp>
      </p:grpSp>
      <p:grpSp>
        <p:nvGrpSpPr>
          <p:cNvPr id="45" name="그룹 1001">
            <a:extLst>
              <a:ext uri="{FF2B5EF4-FFF2-40B4-BE49-F238E27FC236}">
                <a16:creationId xmlns:a16="http://schemas.microsoft.com/office/drawing/2014/main" id="{415C515D-6E9F-A148-9C55-35B9C34D60AF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46" name="Object 3">
              <a:extLst>
                <a:ext uri="{FF2B5EF4-FFF2-40B4-BE49-F238E27FC236}">
                  <a16:creationId xmlns:a16="http://schemas.microsoft.com/office/drawing/2014/main" id="{F9483AEA-FCAC-6141-90B4-43D803B28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B987650-C7E9-BE44-8463-BCFB212E4C40}"/>
              </a:ext>
            </a:extLst>
          </p:cNvPr>
          <p:cNvSpPr txBox="1"/>
          <p:nvPr/>
        </p:nvSpPr>
        <p:spPr>
          <a:xfrm>
            <a:off x="990600" y="551297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알고리즘 </a:t>
            </a:r>
            <a:r>
              <a:rPr lang="en-US" altLang="ko-KR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혼잡도</a:t>
            </a:r>
          </a:p>
        </p:txBody>
      </p:sp>
    </p:spTree>
    <p:extLst>
      <p:ext uri="{BB962C8B-B14F-4D97-AF65-F5344CB8AC3E}">
        <p14:creationId xmlns:p14="http://schemas.microsoft.com/office/powerpoint/2010/main" val="2453130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 rot="16200000">
            <a:off x="10330019" y="3849468"/>
            <a:ext cx="5512836" cy="4212468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sz="2700" b="1"/>
          </a:p>
        </p:txBody>
      </p:sp>
      <p:grpSp>
        <p:nvGrpSpPr>
          <p:cNvPr id="75" name="그룹 74"/>
          <p:cNvGrpSpPr/>
          <p:nvPr/>
        </p:nvGrpSpPr>
        <p:grpSpPr>
          <a:xfrm rot="16200000">
            <a:off x="12897948" y="3859987"/>
            <a:ext cx="1066423" cy="2267017"/>
            <a:chOff x="7524078" y="3269285"/>
            <a:chExt cx="936104" cy="1511344"/>
          </a:xfrm>
        </p:grpSpPr>
        <p:sp>
          <p:nvSpPr>
            <p:cNvPr id="73" name="직사각형 72"/>
            <p:cNvSpPr/>
            <p:nvPr/>
          </p:nvSpPr>
          <p:spPr>
            <a:xfrm>
              <a:off x="7524078" y="3269285"/>
              <a:ext cx="936104" cy="129614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sz="270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7280077" y="3873666"/>
              <a:ext cx="1368153" cy="445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70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DC</a:t>
              </a:r>
              <a:r>
                <a:rPr lang="ko-KR" altLang="en-US" sz="270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모터</a:t>
              </a: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2987316" y="2443200"/>
            <a:ext cx="5184576" cy="270030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sz="2700" b="1"/>
          </a:p>
        </p:txBody>
      </p:sp>
      <p:sp>
        <p:nvSpPr>
          <p:cNvPr id="53" name="TextBox 52"/>
          <p:cNvSpPr txBox="1"/>
          <p:nvPr/>
        </p:nvSpPr>
        <p:spPr>
          <a:xfrm>
            <a:off x="4499484" y="3415308"/>
            <a:ext cx="20522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45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아두이노</a:t>
            </a:r>
            <a:endParaRPr lang="ko-KR" altLang="en-US" sz="345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87316" y="6115608"/>
            <a:ext cx="5184576" cy="270030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sz="2700" b="1"/>
          </a:p>
        </p:txBody>
      </p:sp>
      <p:cxnSp>
        <p:nvCxnSpPr>
          <p:cNvPr id="56" name="직선 화살표 연결선 55"/>
          <p:cNvCxnSpPr/>
          <p:nvPr/>
        </p:nvCxnSpPr>
        <p:spPr>
          <a:xfrm rot="16200000" flipH="1">
            <a:off x="5008076" y="5607015"/>
            <a:ext cx="927032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570123" y="8826399"/>
            <a:ext cx="226825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b="1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브레드</a:t>
            </a:r>
            <a:r>
              <a:rPr lang="ko-KR" altLang="en-US" sz="2700" b="1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보드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330290" y="6439643"/>
            <a:ext cx="756084" cy="2052228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700" b="1"/>
              <a:t>저</a:t>
            </a:r>
            <a:r>
              <a:rPr lang="en-US" altLang="ko-KR" sz="2700" b="1"/>
              <a:t> </a:t>
            </a:r>
            <a:endParaRPr lang="ko-KR" altLang="en-US" sz="2700" b="1"/>
          </a:p>
        </p:txBody>
      </p:sp>
      <p:sp>
        <p:nvSpPr>
          <p:cNvPr id="59" name="TextBox 58"/>
          <p:cNvSpPr txBox="1"/>
          <p:nvPr/>
        </p:nvSpPr>
        <p:spPr>
          <a:xfrm>
            <a:off x="4433392" y="6925698"/>
            <a:ext cx="600164" cy="118813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27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저항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255568" y="6439644"/>
            <a:ext cx="756084" cy="2052228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700" b="1"/>
              <a:t>저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434429" y="6547656"/>
            <a:ext cx="484748" cy="194421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195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블루투스</a:t>
            </a:r>
            <a:r>
              <a:rPr lang="en-US" altLang="ko-KR" sz="195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sz="195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모듈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211409" y="6427793"/>
            <a:ext cx="756084" cy="2052228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700" b="1"/>
              <a:t>저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1550246" y="5657560"/>
            <a:ext cx="4020675" cy="1564166"/>
            <a:chOff x="4529832" y="2753877"/>
            <a:chExt cx="1591517" cy="2448272"/>
          </a:xfrm>
        </p:grpSpPr>
        <p:sp>
          <p:nvSpPr>
            <p:cNvPr id="64" name="직사각형 63"/>
            <p:cNvSpPr/>
            <p:nvPr/>
          </p:nvSpPr>
          <p:spPr>
            <a:xfrm>
              <a:off x="4529832" y="2753877"/>
              <a:ext cx="1368152" cy="244827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sz="270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25205" y="3656799"/>
              <a:ext cx="1296144" cy="8310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50"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자석 센서</a:t>
              </a: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8711952" y="3739344"/>
            <a:ext cx="1296144" cy="1404156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sz="2700" b="1"/>
          </a:p>
        </p:txBody>
      </p:sp>
      <p:sp>
        <p:nvSpPr>
          <p:cNvPr id="70" name="TextBox 69"/>
          <p:cNvSpPr txBox="1"/>
          <p:nvPr/>
        </p:nvSpPr>
        <p:spPr>
          <a:xfrm>
            <a:off x="8603940" y="3847356"/>
            <a:ext cx="1512168" cy="1148391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ko-KR" altLang="en-US" sz="225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모터</a:t>
            </a:r>
          </a:p>
          <a:p>
            <a:pPr algn="ctr">
              <a:lnSpc>
                <a:spcPct val="160000"/>
              </a:lnSpc>
              <a:defRPr/>
            </a:pPr>
            <a:r>
              <a:rPr lang="ko-KR" altLang="en-US" sz="225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드라이버</a:t>
            </a:r>
          </a:p>
        </p:txBody>
      </p:sp>
      <p:cxnSp>
        <p:nvCxnSpPr>
          <p:cNvPr id="71" name="꺾인 연결선 70"/>
          <p:cNvCxnSpPr>
            <a:endCxn id="69" idx="0"/>
          </p:cNvCxnSpPr>
          <p:nvPr/>
        </p:nvCxnSpPr>
        <p:spPr>
          <a:xfrm>
            <a:off x="8171892" y="2983260"/>
            <a:ext cx="1188132" cy="756084"/>
          </a:xfrm>
          <a:prstGeom prst="bentConnector2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69" idx="2"/>
          </p:cNvCxnSpPr>
          <p:nvPr/>
        </p:nvCxnSpPr>
        <p:spPr>
          <a:xfrm rot="5400000" flipH="1" flipV="1">
            <a:off x="7307796" y="6007596"/>
            <a:ext cx="2916324" cy="1188132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1744723" y="2596266"/>
            <a:ext cx="28083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b="1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엘리베이터 모형</a:t>
            </a: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10008097" y="5073224"/>
            <a:ext cx="2185706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9982631" y="4711452"/>
            <a:ext cx="2185706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>
            <a:off x="8188158" y="3436707"/>
            <a:ext cx="3240360" cy="2592288"/>
          </a:xfrm>
          <a:prstGeom prst="bentConnector3">
            <a:avLst>
              <a:gd name="adj1" fmla="val 70991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11950728" y="7454552"/>
            <a:ext cx="2808312" cy="821294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sz="2700" b="1"/>
          </a:p>
        </p:txBody>
      </p:sp>
      <p:sp>
        <p:nvSpPr>
          <p:cNvPr id="86" name="TextBox 85"/>
          <p:cNvSpPr txBox="1"/>
          <p:nvPr/>
        </p:nvSpPr>
        <p:spPr>
          <a:xfrm>
            <a:off x="11892200" y="7512794"/>
            <a:ext cx="32127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무게 센서</a:t>
            </a:r>
            <a:r>
              <a:rPr lang="en-US" altLang="ko-KR" sz="27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sz="27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로드셀</a:t>
            </a:r>
          </a:p>
        </p:txBody>
      </p:sp>
      <p:cxnSp>
        <p:nvCxnSpPr>
          <p:cNvPr id="88" name="꺾인 연결선 87"/>
          <p:cNvCxnSpPr>
            <a:stCxn id="55" idx="3"/>
          </p:cNvCxnSpPr>
          <p:nvPr/>
        </p:nvCxnSpPr>
        <p:spPr>
          <a:xfrm flipV="1">
            <a:off x="8171892" y="6547656"/>
            <a:ext cx="3240360" cy="918102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31304" y="6655667"/>
            <a:ext cx="484748" cy="162018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endParaRPr lang="ko-KR" altLang="en-US" sz="1950"/>
          </a:p>
        </p:txBody>
      </p:sp>
      <p:sp>
        <p:nvSpPr>
          <p:cNvPr id="91" name="TextBox 90"/>
          <p:cNvSpPr txBox="1"/>
          <p:nvPr/>
        </p:nvSpPr>
        <p:spPr>
          <a:xfrm>
            <a:off x="6336739" y="6775541"/>
            <a:ext cx="600164" cy="151216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27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스위치</a:t>
            </a: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8171892" y="8059824"/>
            <a:ext cx="3672408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endCxn id="87" idx="1"/>
          </p:cNvCxnSpPr>
          <p:nvPr/>
        </p:nvCxnSpPr>
        <p:spPr>
          <a:xfrm>
            <a:off x="7199784" y="5683560"/>
            <a:ext cx="4750944" cy="2181639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rot="16200000">
            <a:off x="6929754" y="5413530"/>
            <a:ext cx="540060" cy="0"/>
          </a:xfrm>
          <a:prstGeom prst="line">
            <a:avLst/>
          </a:prstGeom>
          <a:ln w="127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778067" y="9746009"/>
            <a:ext cx="10477164" cy="47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 b="1"/>
          </a:p>
        </p:txBody>
      </p:sp>
      <p:sp>
        <p:nvSpPr>
          <p:cNvPr id="43" name="직사각형 42"/>
          <p:cNvSpPr/>
          <p:nvPr/>
        </p:nvSpPr>
        <p:spPr>
          <a:xfrm>
            <a:off x="7183518" y="6415752"/>
            <a:ext cx="756084" cy="2052228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7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저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77066" y="6405261"/>
            <a:ext cx="484748" cy="217055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1950"/>
              <a:t>무게센서 컨버터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280761" y="6427793"/>
            <a:ext cx="756084" cy="2052228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700" b="1"/>
              <a:t>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24106" y="6462952"/>
            <a:ext cx="553998" cy="223309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24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피에조 부저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1892200" y="3356126"/>
            <a:ext cx="2808312" cy="972108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sz="2700" b="1"/>
          </a:p>
        </p:txBody>
      </p:sp>
      <p:sp>
        <p:nvSpPr>
          <p:cNvPr id="48" name="TextBox 47"/>
          <p:cNvSpPr txBox="1"/>
          <p:nvPr/>
        </p:nvSpPr>
        <p:spPr>
          <a:xfrm>
            <a:off x="12789222" y="3530215"/>
            <a:ext cx="32127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LCD</a:t>
            </a:r>
            <a:endParaRPr lang="ko-KR" altLang="en-US" sz="270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9" name="제목 12">
            <a:extLst>
              <a:ext uri="{FF2B5EF4-FFF2-40B4-BE49-F238E27FC236}">
                <a16:creationId xmlns:a16="http://schemas.microsoft.com/office/drawing/2014/main" id="{723A9EF1-16F5-FE45-B1A5-6D04EAE21241}"/>
              </a:ext>
            </a:extLst>
          </p:cNvPr>
          <p:cNvSpPr txBox="1"/>
          <p:nvPr/>
        </p:nvSpPr>
        <p:spPr>
          <a:xfrm>
            <a:off x="2771292" y="1039046"/>
            <a:ext cx="4428492" cy="291806"/>
          </a:xfrm>
          <a:prstGeom prst="rect">
            <a:avLst/>
          </a:prstGeom>
        </p:spPr>
        <p:txBody>
          <a:bodyPr vert="horz" lIns="137160" tIns="68580" rIns="137160" bIns="6858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2550" b="1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2550" b="1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2550" b="1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lang="ko-KR" altLang="en-US" sz="2550" spc="-75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977164-1475-A54C-B887-4E18FC664A36}"/>
              </a:ext>
            </a:extLst>
          </p:cNvPr>
          <p:cNvSpPr txBox="1"/>
          <p:nvPr/>
        </p:nvSpPr>
        <p:spPr>
          <a:xfrm>
            <a:off x="999360" y="473407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하드웨어 설계도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537EFD84-1603-4341-9D79-6723CF156ADB}"/>
              </a:ext>
            </a:extLst>
          </p:cNvPr>
          <p:cNvGrpSpPr/>
          <p:nvPr/>
        </p:nvGrpSpPr>
        <p:grpSpPr>
          <a:xfrm rot="16200000">
            <a:off x="251930" y="490075"/>
            <a:ext cx="906316" cy="648176"/>
            <a:chOff x="4801235" y="1610360"/>
            <a:chExt cx="9211945" cy="368935"/>
          </a:xfrm>
        </p:grpSpPr>
        <p:pic>
          <p:nvPicPr>
            <p:cNvPr id="54" name="Object 3">
              <a:extLst>
                <a:ext uri="{FF2B5EF4-FFF2-40B4-BE49-F238E27FC236}">
                  <a16:creationId xmlns:a16="http://schemas.microsoft.com/office/drawing/2014/main" id="{88ADAE78-A238-7D4C-9EFA-E299306AE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/>
          <p:nvPr/>
        </p:nvSpPr>
        <p:spPr>
          <a:xfrm>
            <a:off x="2771292" y="1039046"/>
            <a:ext cx="4428492" cy="291806"/>
          </a:xfrm>
          <a:prstGeom prst="rect">
            <a:avLst/>
          </a:prstGeom>
        </p:spPr>
        <p:txBody>
          <a:bodyPr vert="horz" lIns="137160" tIns="68580" rIns="137160" bIns="6858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2550" b="1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2550" b="1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2550" b="1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lang="ko-KR" altLang="en-US" sz="2550" spc="-75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141945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636957"/>
              </p:ext>
            </p:extLst>
          </p:nvPr>
        </p:nvGraphicFramePr>
        <p:xfrm>
          <a:off x="11344428" y="2051660"/>
          <a:ext cx="4259634" cy="6652362"/>
        </p:xfrm>
        <a:graphic>
          <a:graphicData uri="http://schemas.openxmlformats.org/drawingml/2006/table">
            <a:tbl>
              <a:tblPr firstRow="1" bandRow="1"/>
              <a:tblGrid>
                <a:gridCol w="904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7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562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센서 종류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연결 핀 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설명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624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HC-06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RXD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 </a:t>
                      </a:r>
                      <a:r>
                        <a:rPr lang="en-US" altLang="ko-KR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11</a:t>
                      </a: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번 핀에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62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TXD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 </a:t>
                      </a:r>
                      <a:r>
                        <a:rPr lang="en-US" altLang="ko-KR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10</a:t>
                      </a: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번 핀에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62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GND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GND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62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VCC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5v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624">
                <a:tc row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H-bridge motor </a:t>
                      </a: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driver</a:t>
                      </a:r>
                      <a:endParaRPr lang="en-US" sz="1400" b="0" i="0" kern="0" spc="0">
                        <a:solidFill>
                          <a:srgbClr val="000000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IN1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아두이노의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9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번 핀에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562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IN2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아두이노의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8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번 핀에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562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motor-A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DC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모터와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5624"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DC</a:t>
                      </a: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모터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단자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1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모터 드라이버의 </a:t>
                      </a:r>
                      <a:endParaRPr lang="en-US" altLang="ko-KR" sz="1400" b="0" i="0" kern="0" spc="0" dirty="0">
                        <a:solidFill>
                          <a:srgbClr val="000000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motor-A out 1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와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단자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2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모터 드라이버의 </a:t>
                      </a:r>
                      <a:endParaRPr lang="en-US" altLang="ko-KR" sz="1400" b="0" i="0" kern="0" spc="0" dirty="0">
                        <a:solidFill>
                          <a:srgbClr val="000000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motor-A out 2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와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CD4347-592F-4A25-93BC-8E78EC411152}"/>
              </a:ext>
            </a:extLst>
          </p:cNvPr>
          <p:cNvSpPr/>
          <p:nvPr/>
        </p:nvSpPr>
        <p:spPr>
          <a:xfrm>
            <a:off x="3778067" y="9622884"/>
            <a:ext cx="10477164" cy="55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42D2B0-B3D8-A44D-9435-65DBF978D5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06" y="2665016"/>
            <a:ext cx="8260241" cy="5404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059443-A11A-6D4D-986B-1FAFB1FCC762}"/>
              </a:ext>
            </a:extLst>
          </p:cNvPr>
          <p:cNvSpPr txBox="1"/>
          <p:nvPr/>
        </p:nvSpPr>
        <p:spPr>
          <a:xfrm>
            <a:off x="999360" y="473407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하드웨어 센서 구성도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F4CC5FDF-A4B4-824C-AEDF-97100E082861}"/>
              </a:ext>
            </a:extLst>
          </p:cNvPr>
          <p:cNvGrpSpPr/>
          <p:nvPr/>
        </p:nvGrpSpPr>
        <p:grpSpPr>
          <a:xfrm rot="16200000">
            <a:off x="251930" y="490075"/>
            <a:ext cx="906316" cy="648176"/>
            <a:chOff x="4801235" y="1610360"/>
            <a:chExt cx="9211945" cy="368935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77042894-A034-404C-AE03-5B80D9244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98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D920DA-B681-224F-AD2D-984EDC4DF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6" y="1309583"/>
            <a:ext cx="18305585" cy="90175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4779F7C-CF60-6F47-9C97-EE230850EF9D}"/>
              </a:ext>
            </a:extLst>
          </p:cNvPr>
          <p:cNvSpPr/>
          <p:nvPr/>
        </p:nvSpPr>
        <p:spPr>
          <a:xfrm>
            <a:off x="-17585" y="0"/>
            <a:ext cx="18376334" cy="1309583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56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38B26-BF7C-2C42-82B3-8BD05B19FD4C}"/>
              </a:ext>
            </a:extLst>
          </p:cNvPr>
          <p:cNvSpPr txBox="1"/>
          <p:nvPr/>
        </p:nvSpPr>
        <p:spPr>
          <a:xfrm>
            <a:off x="4343400" y="656645"/>
            <a:ext cx="11004698" cy="696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928" dirty="0">
                <a:solidFill>
                  <a:srgbClr val="09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음성인식 기반 </a:t>
            </a:r>
            <a:r>
              <a:rPr lang="ko-KR" altLang="en-US" sz="3928" dirty="0">
                <a:solidFill>
                  <a:srgbClr val="CE9B0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엘리베이터 연동 앱 </a:t>
            </a:r>
            <a:r>
              <a:rPr lang="en-US" altLang="ko-KR" sz="3928" dirty="0">
                <a:solidFill>
                  <a:srgbClr val="09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lang="ko-KR" altLang="en-US" sz="3928" dirty="0" err="1">
                <a:solidFill>
                  <a:srgbClr val="09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띵동</a:t>
            </a:r>
            <a:r>
              <a:rPr lang="en-US" altLang="ko-KR" sz="3928" dirty="0">
                <a:solidFill>
                  <a:srgbClr val="09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863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3"/>
    </mc:Choice>
    <mc:Fallback xmlns="">
      <p:transition spd="slow" advTm="413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/>
          <p:nvPr/>
        </p:nvSpPr>
        <p:spPr>
          <a:xfrm>
            <a:off x="2771292" y="1039046"/>
            <a:ext cx="4428492" cy="291806"/>
          </a:xfrm>
          <a:prstGeom prst="rect">
            <a:avLst/>
          </a:prstGeom>
        </p:spPr>
        <p:txBody>
          <a:bodyPr vert="horz" lIns="137160" tIns="68580" rIns="137160" bIns="6858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2550" b="1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2550" b="1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2550" b="1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lang="ko-KR" altLang="en-US" sz="2550" spc="-75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141945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97807"/>
              </p:ext>
            </p:extLst>
          </p:nvPr>
        </p:nvGraphicFramePr>
        <p:xfrm>
          <a:off x="11382270" y="2038673"/>
          <a:ext cx="4259634" cy="6691574"/>
        </p:xfrm>
        <a:graphic>
          <a:graphicData uri="http://schemas.openxmlformats.org/drawingml/2006/table">
            <a:tbl>
              <a:tblPr firstRow="1" bandRow="1"/>
              <a:tblGrid>
                <a:gridCol w="904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7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562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센서 종류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연결 핀 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설명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624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무게센서</a:t>
                      </a:r>
                      <a:endParaRPr lang="en-US" altLang="ko-KR" sz="1400" b="0" i="0" kern="0" spc="0" dirty="0">
                        <a:solidFill>
                          <a:srgbClr val="000000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컨버터</a:t>
                      </a:r>
                      <a:endParaRPr lang="en-US" altLang="ko-KR" sz="1400" b="0" i="0" kern="0" spc="0" dirty="0">
                        <a:solidFill>
                          <a:srgbClr val="000000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DT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12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62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SCK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13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번에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62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GND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GND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62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VCC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5v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624">
                <a:tc row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u="none" strike="noStrike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무게센서</a:t>
                      </a:r>
                      <a:endParaRPr lang="en-US" altLang="ko-KR" sz="1400" b="0" i="0" u="none" strike="noStrike" kern="0" spc="0" dirty="0">
                        <a:solidFill>
                          <a:srgbClr val="000000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u="none" strike="noStrike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로드셀</a:t>
                      </a:r>
                      <a:endParaRPr lang="en-US" sz="1400" b="0" i="0" kern="0" spc="0" dirty="0">
                        <a:solidFill>
                          <a:srgbClr val="000000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Black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컨버터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E+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679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Red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컨버터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E-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924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White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컨버터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A+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2258">
                <a:tc vMerge="1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Green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0" spc="0" dirty="0">
                        <a:solidFill>
                          <a:srgbClr val="000000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0" marR="0" lvl="0" indent="5461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컨버터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A-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</a:p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b="0" i="0" kern="0" spc="0" dirty="0">
                        <a:solidFill>
                          <a:srgbClr val="000000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333563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CD4347-592F-4A25-93BC-8E78EC411152}"/>
              </a:ext>
            </a:extLst>
          </p:cNvPr>
          <p:cNvSpPr/>
          <p:nvPr/>
        </p:nvSpPr>
        <p:spPr>
          <a:xfrm>
            <a:off x="3778067" y="9622884"/>
            <a:ext cx="10477164" cy="55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323E4F-9ABE-8E46-8B46-D06A98A35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06" y="2665016"/>
            <a:ext cx="8260241" cy="5404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4ED47A-9148-F447-B091-56F4184C913A}"/>
              </a:ext>
            </a:extLst>
          </p:cNvPr>
          <p:cNvSpPr txBox="1"/>
          <p:nvPr/>
        </p:nvSpPr>
        <p:spPr>
          <a:xfrm>
            <a:off x="999360" y="473407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하드웨어 센서 구성도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599C1FEE-C74E-CD49-8062-F40045328645}"/>
              </a:ext>
            </a:extLst>
          </p:cNvPr>
          <p:cNvGrpSpPr/>
          <p:nvPr/>
        </p:nvGrpSpPr>
        <p:grpSpPr>
          <a:xfrm rot="16200000">
            <a:off x="251930" y="490075"/>
            <a:ext cx="906316" cy="648176"/>
            <a:chOff x="4801235" y="1610360"/>
            <a:chExt cx="9211945" cy="368935"/>
          </a:xfrm>
        </p:grpSpPr>
        <p:pic>
          <p:nvPicPr>
            <p:cNvPr id="17" name="Object 3">
              <a:extLst>
                <a:ext uri="{FF2B5EF4-FFF2-40B4-BE49-F238E27FC236}">
                  <a16:creationId xmlns:a16="http://schemas.microsoft.com/office/drawing/2014/main" id="{AEC93AB5-46C5-6441-9C7E-7B3231B74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96820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141945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19580"/>
              </p:ext>
            </p:extLst>
          </p:nvPr>
        </p:nvGraphicFramePr>
        <p:xfrm>
          <a:off x="11196228" y="3674976"/>
          <a:ext cx="4259634" cy="3993744"/>
        </p:xfrm>
        <a:graphic>
          <a:graphicData uri="http://schemas.openxmlformats.org/drawingml/2006/table">
            <a:tbl>
              <a:tblPr firstRow="1" bandRow="1"/>
              <a:tblGrid>
                <a:gridCol w="904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7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562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센서 종류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연결 핀 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설명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624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LCD</a:t>
                      </a:r>
                      <a:endParaRPr lang="en-US" altLang="ko-KR" sz="1400" b="0" i="0" kern="0" spc="0">
                        <a:solidFill>
                          <a:srgbClr val="000000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SCL</a:t>
                      </a:r>
                      <a:endParaRPr lang="en-US" altLang="ko-KR" sz="1400" b="0" i="0" kern="0" spc="0" dirty="0">
                        <a:solidFill>
                          <a:srgbClr val="000000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 </a:t>
                      </a:r>
                      <a:r>
                        <a:rPr lang="en-US" altLang="ko-KR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A2</a:t>
                      </a: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62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SDA</a:t>
                      </a:r>
                      <a:endParaRPr lang="en-US" altLang="ko-KR" sz="1400" b="0" i="0" kern="0" spc="0">
                        <a:solidFill>
                          <a:srgbClr val="000000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A3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  <a:endParaRPr lang="ko-KR" altLang="en-US" sz="1400" b="0" i="0" kern="0" spc="0" dirty="0">
                        <a:solidFill>
                          <a:srgbClr val="000000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62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GND</a:t>
                      </a:r>
                      <a:endParaRPr lang="en-US" altLang="ko-KR" sz="1400" b="0" i="0" kern="0" spc="0">
                        <a:solidFill>
                          <a:srgbClr val="000000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GND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  <a:endParaRPr lang="ko-KR" altLang="en-US" sz="1400" b="0" i="0" kern="0" spc="0" dirty="0">
                        <a:solidFill>
                          <a:srgbClr val="000000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62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VCC</a:t>
                      </a:r>
                      <a:endParaRPr lang="en-US" altLang="ko-KR" sz="1400" b="0" i="0" kern="0" spc="0">
                        <a:solidFill>
                          <a:srgbClr val="000000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5v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  <a:endParaRPr lang="ko-KR" altLang="en-US" sz="1400" b="0" i="0" kern="0" spc="0" dirty="0">
                        <a:solidFill>
                          <a:srgbClr val="000000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62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피에조 부저</a:t>
                      </a:r>
                      <a:endParaRPr lang="en-US" altLang="ko-KR" sz="1400" b="0" i="0" kern="0" spc="0">
                        <a:solidFill>
                          <a:srgbClr val="000000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양극</a:t>
                      </a:r>
                      <a:endParaRPr lang="en-US" altLang="ko-KR" sz="1400" b="0" i="0" kern="0" spc="0">
                        <a:solidFill>
                          <a:srgbClr val="000000"/>
                        </a:solidFill>
                        <a:effectLst/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i="0" kern="0" spc="0" dirty="0" err="1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아두이노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A1</a:t>
                      </a:r>
                      <a:r>
                        <a:rPr lang="ko-KR" altLang="en-US" sz="1400" b="0" i="0" kern="0" spc="0" dirty="0">
                          <a:solidFill>
                            <a:srgbClr val="000000"/>
                          </a:solidFill>
                          <a:effectLst/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 연결</a:t>
                      </a:r>
                      <a:endParaRPr lang="ko-KR" altLang="en-US" sz="1400" b="0" i="0" kern="0" spc="0" dirty="0">
                        <a:solidFill>
                          <a:srgbClr val="000000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marL="87419" marR="87419" marT="24168" marB="241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778067" y="9622884"/>
            <a:ext cx="10477164" cy="55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0006" y="2665016"/>
            <a:ext cx="8260241" cy="5404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68C241-80E4-E445-A29D-A405051E36A8}"/>
              </a:ext>
            </a:extLst>
          </p:cNvPr>
          <p:cNvSpPr txBox="1"/>
          <p:nvPr/>
        </p:nvSpPr>
        <p:spPr>
          <a:xfrm>
            <a:off x="999360" y="473407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하드웨어 센서 구성도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AD4398AE-0389-9847-BB70-BD4E89BF1F7B}"/>
              </a:ext>
            </a:extLst>
          </p:cNvPr>
          <p:cNvGrpSpPr/>
          <p:nvPr/>
        </p:nvGrpSpPr>
        <p:grpSpPr>
          <a:xfrm rot="16200000">
            <a:off x="251930" y="490075"/>
            <a:ext cx="906316" cy="648176"/>
            <a:chOff x="4801235" y="1610360"/>
            <a:chExt cx="9211945" cy="368935"/>
          </a:xfrm>
        </p:grpSpPr>
        <p:pic>
          <p:nvPicPr>
            <p:cNvPr id="17" name="Object 3">
              <a:extLst>
                <a:ext uri="{FF2B5EF4-FFF2-40B4-BE49-F238E27FC236}">
                  <a16:creationId xmlns:a16="http://schemas.microsoft.com/office/drawing/2014/main" id="{695A444D-1B6B-5345-92B2-89EB71EB1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7217234" y="5635825"/>
            <a:ext cx="3653695" cy="293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409A5E8-714E-2043-BEBC-4C0BADB0F7D9}"/>
              </a:ext>
            </a:extLst>
          </p:cNvPr>
          <p:cNvGrpSpPr/>
          <p:nvPr/>
        </p:nvGrpSpPr>
        <p:grpSpPr>
          <a:xfrm>
            <a:off x="10068451" y="4271219"/>
            <a:ext cx="5400149" cy="2853481"/>
            <a:chOff x="9109133" y="4980364"/>
            <a:chExt cx="5400149" cy="285348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927882" y="4980364"/>
              <a:ext cx="1932197" cy="1253262"/>
              <a:chOff x="14687144" y="5212238"/>
              <a:chExt cx="1932197" cy="125326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687144" y="5212238"/>
                <a:ext cx="1932197" cy="1253262"/>
              </a:xfrm>
              <a:prstGeom prst="rect">
                <a:avLst/>
              </a:prstGeom>
            </p:spPr>
          </p:pic>
        </p:grpSp>
        <p:sp>
          <p:nvSpPr>
            <p:cNvPr id="40" name="Object 40"/>
            <p:cNvSpPr txBox="1"/>
            <p:nvPr/>
          </p:nvSpPr>
          <p:spPr>
            <a:xfrm>
              <a:off x="10610193" y="6654114"/>
              <a:ext cx="2398030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900" b="1" kern="0" spc="200" dirty="0">
                  <a:solidFill>
                    <a:srgbClr val="0E1F55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  <a:cs typeface="Noto Sans CJK KR Regular" pitchFamily="34" charset="0"/>
                </a:rPr>
                <a:t>복지 분야</a:t>
              </a:r>
              <a:endParaRPr lang="en-US" b="1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9109133" y="7187514"/>
              <a:ext cx="54001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787878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  <a:cs typeface="NanumSquare" pitchFamily="34" charset="0"/>
                </a:rPr>
                <a:t>장애인 복지 센터나 요양원</a:t>
              </a:r>
              <a:r>
                <a:rPr lang="ko-KR" altLang="en-US" dirty="0">
                  <a:solidFill>
                    <a:srgbClr val="787878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  <a:cs typeface="NanumSquare" pitchFamily="34" charset="0"/>
                </a:rPr>
                <a:t> 병원 등 다양한 복지시설에서 노약자</a:t>
              </a:r>
              <a:r>
                <a:rPr lang="en-US" altLang="ko-KR" dirty="0">
                  <a:solidFill>
                    <a:srgbClr val="787878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  <a:cs typeface="NanumSquare" pitchFamily="34" charset="0"/>
                </a:rPr>
                <a:t>,</a:t>
              </a:r>
              <a:r>
                <a:rPr lang="ko-KR" altLang="en-US" dirty="0">
                  <a:solidFill>
                    <a:srgbClr val="787878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  <a:cs typeface="NanumSquare" pitchFamily="34" charset="0"/>
                </a:rPr>
                <a:t> 장애인분들에게 유용하게 사용</a:t>
              </a:r>
              <a:endParaRPr lang="en-US" altLang="ko-KR" dirty="0">
                <a:solidFill>
                  <a:srgbClr val="78787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NanumSquare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27E302-E3DB-824A-B370-647AC1BC6329}"/>
              </a:ext>
            </a:extLst>
          </p:cNvPr>
          <p:cNvGrpSpPr/>
          <p:nvPr/>
        </p:nvGrpSpPr>
        <p:grpSpPr>
          <a:xfrm>
            <a:off x="2819400" y="4152900"/>
            <a:ext cx="5400149" cy="2995175"/>
            <a:chOff x="7445701" y="5113373"/>
            <a:chExt cx="5400149" cy="2995175"/>
          </a:xfrm>
        </p:grpSpPr>
        <p:sp>
          <p:nvSpPr>
            <p:cNvPr id="12" name="Object 12"/>
            <p:cNvSpPr txBox="1"/>
            <p:nvPr/>
          </p:nvSpPr>
          <p:spPr>
            <a:xfrm>
              <a:off x="7445701" y="7462217"/>
              <a:ext cx="54001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787878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  <a:cs typeface="NanumSquare" pitchFamily="34" charset="0"/>
                </a:rPr>
                <a:t>엘리베이터 버튼 직접 접촉 최소화</a:t>
              </a:r>
              <a:endParaRPr lang="en-US" altLang="ko-KR" sz="1800" dirty="0">
                <a:solidFill>
                  <a:srgbClr val="78787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NanumSquare" pitchFamily="34" charset="0"/>
              </a:endParaRPr>
            </a:p>
            <a:p>
              <a:pPr algn="ctr"/>
              <a:r>
                <a:rPr lang="ko-KR" altLang="en-US" dirty="0">
                  <a:solidFill>
                    <a:srgbClr val="787878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감염 불안요소 감소와 동시에 방역 효과</a:t>
              </a:r>
              <a:endParaRPr 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5080FA-A065-9642-997D-9AA63B523E83}"/>
                </a:ext>
              </a:extLst>
            </p:cNvPr>
            <p:cNvGrpSpPr/>
            <p:nvPr/>
          </p:nvGrpSpPr>
          <p:grpSpPr>
            <a:xfrm>
              <a:off x="8466486" y="5113373"/>
              <a:ext cx="3390321" cy="2350757"/>
              <a:chOff x="1008435" y="5019060"/>
              <a:chExt cx="3390321" cy="2350757"/>
            </a:xfrm>
          </p:grpSpPr>
          <p:sp>
            <p:nvSpPr>
              <p:cNvPr id="11" name="Object 11"/>
              <p:cNvSpPr txBox="1"/>
              <p:nvPr/>
            </p:nvSpPr>
            <p:spPr>
              <a:xfrm>
                <a:off x="1008435" y="6831208"/>
                <a:ext cx="3390321" cy="53860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900" b="1" kern="0" spc="200" dirty="0">
                    <a:solidFill>
                      <a:srgbClr val="0E1F55"/>
                    </a:solidFill>
                    <a:latin typeface="Gmarket Sans TTF Light" panose="02000000000000000000" pitchFamily="2" charset="-128"/>
                    <a:ea typeface="Gmarket Sans TTF Light" panose="02000000000000000000" pitchFamily="2" charset="-128"/>
                  </a:rPr>
                  <a:t>COVID-19</a:t>
                </a:r>
                <a:r>
                  <a:rPr lang="ko-KR" altLang="en-US" sz="2900" b="1" kern="0" spc="200" dirty="0">
                    <a:solidFill>
                      <a:srgbClr val="0E1F55"/>
                    </a:solidFill>
                    <a:latin typeface="Gmarket Sans TTF Light" panose="02000000000000000000" pitchFamily="2" charset="-128"/>
                    <a:ea typeface="Gmarket Sans TTF Light" panose="02000000000000000000" pitchFamily="2" charset="-128"/>
                  </a:rPr>
                  <a:t> 방역</a:t>
                </a:r>
                <a:endParaRPr lang="en-US" b="1" dirty="0">
                  <a:latin typeface="Gmarket Sans TTF Light" panose="02000000000000000000" pitchFamily="2" charset="-128"/>
                  <a:ea typeface="Gmarket Sans TTF Light" panose="02000000000000000000" pitchFamily="2" charset="-128"/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C26CFC2-ED8C-3D46-8A54-4272F36BD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4525" y="5019060"/>
                <a:ext cx="1566400" cy="1566400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E1F17B-7B35-924F-B282-B848DA4DC8AF}"/>
              </a:ext>
            </a:extLst>
          </p:cNvPr>
          <p:cNvSpPr txBox="1"/>
          <p:nvPr/>
        </p:nvSpPr>
        <p:spPr>
          <a:xfrm>
            <a:off x="999360" y="473407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 err="1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활용분야</a:t>
            </a: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8A3D552A-DF34-5440-B87B-491A8F2A3123}"/>
              </a:ext>
            </a:extLst>
          </p:cNvPr>
          <p:cNvGrpSpPr/>
          <p:nvPr/>
        </p:nvGrpSpPr>
        <p:grpSpPr>
          <a:xfrm rot="16200000">
            <a:off x="251930" y="490075"/>
            <a:ext cx="906316" cy="648176"/>
            <a:chOff x="4801235" y="1610360"/>
            <a:chExt cx="9211945" cy="368935"/>
          </a:xfrm>
        </p:grpSpPr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F4B2A013-93ED-BA4F-B665-FE32FA61F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76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Object 44">
            <a:extLst>
              <a:ext uri="{FF2B5EF4-FFF2-40B4-BE49-F238E27FC236}">
                <a16:creationId xmlns:a16="http://schemas.microsoft.com/office/drawing/2014/main" id="{0B19305B-5E95-C942-A720-A99546A1770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2159793" y="5170170"/>
            <a:ext cx="121920" cy="121920"/>
          </a:xfrm>
          <a:prstGeom prst="rect">
            <a:avLst/>
          </a:prstGeom>
        </p:spPr>
      </p:pic>
      <p:grpSp>
        <p:nvGrpSpPr>
          <p:cNvPr id="61" name="그룹 1016">
            <a:extLst>
              <a:ext uri="{FF2B5EF4-FFF2-40B4-BE49-F238E27FC236}">
                <a16:creationId xmlns:a16="http://schemas.microsoft.com/office/drawing/2014/main" id="{54302191-482C-5D46-95AD-1E4E0A6318D6}"/>
              </a:ext>
            </a:extLst>
          </p:cNvPr>
          <p:cNvGrpSpPr/>
          <p:nvPr/>
        </p:nvGrpSpPr>
        <p:grpSpPr>
          <a:xfrm>
            <a:off x="2199798" y="5969000"/>
            <a:ext cx="121920" cy="121920"/>
            <a:chOff x="2456815" y="5969000"/>
            <a:chExt cx="121920" cy="121920"/>
          </a:xfrm>
        </p:grpSpPr>
        <p:pic>
          <p:nvPicPr>
            <p:cNvPr id="62" name="Object 49">
              <a:extLst>
                <a:ext uri="{FF2B5EF4-FFF2-40B4-BE49-F238E27FC236}">
                  <a16:creationId xmlns:a16="http://schemas.microsoft.com/office/drawing/2014/main" id="{937070F3-C1F2-F941-A943-24AC0B5F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56815" y="5969000"/>
              <a:ext cx="121920" cy="121920"/>
            </a:xfrm>
            <a:prstGeom prst="rect">
              <a:avLst/>
            </a:prstGeom>
          </p:spPr>
        </p:pic>
      </p:grpSp>
      <p:grpSp>
        <p:nvGrpSpPr>
          <p:cNvPr id="64" name="그룹 1017">
            <a:extLst>
              <a:ext uri="{FF2B5EF4-FFF2-40B4-BE49-F238E27FC236}">
                <a16:creationId xmlns:a16="http://schemas.microsoft.com/office/drawing/2014/main" id="{740AF327-0A49-F741-8080-739D55693D34}"/>
              </a:ext>
            </a:extLst>
          </p:cNvPr>
          <p:cNvGrpSpPr/>
          <p:nvPr/>
        </p:nvGrpSpPr>
        <p:grpSpPr>
          <a:xfrm>
            <a:off x="2199798" y="6828155"/>
            <a:ext cx="121920" cy="121920"/>
            <a:chOff x="2456815" y="6828155"/>
            <a:chExt cx="121920" cy="121920"/>
          </a:xfrm>
        </p:grpSpPr>
        <p:pic>
          <p:nvPicPr>
            <p:cNvPr id="65" name="Object 53">
              <a:extLst>
                <a:ext uri="{FF2B5EF4-FFF2-40B4-BE49-F238E27FC236}">
                  <a16:creationId xmlns:a16="http://schemas.microsoft.com/office/drawing/2014/main" id="{F1688CB7-3E01-F34D-8FC4-970D2E5E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56815" y="6828155"/>
              <a:ext cx="121920" cy="121920"/>
            </a:xfrm>
            <a:prstGeom prst="rect">
              <a:avLst/>
            </a:prstGeom>
          </p:spPr>
        </p:pic>
      </p:grpSp>
      <p:pic>
        <p:nvPicPr>
          <p:cNvPr id="71" name="Object 61">
            <a:extLst>
              <a:ext uri="{FF2B5EF4-FFF2-40B4-BE49-F238E27FC236}">
                <a16:creationId xmlns:a16="http://schemas.microsoft.com/office/drawing/2014/main" id="{8FBB57FB-D72B-9E48-93C4-41FEA266C7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377305" y="5471160"/>
            <a:ext cx="5316855" cy="698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89" name="그룹 1029">
            <a:extLst>
              <a:ext uri="{FF2B5EF4-FFF2-40B4-BE49-F238E27FC236}">
                <a16:creationId xmlns:a16="http://schemas.microsoft.com/office/drawing/2014/main" id="{6C03022A-BD89-5848-98F1-B29E103B708E}"/>
              </a:ext>
            </a:extLst>
          </p:cNvPr>
          <p:cNvGrpSpPr/>
          <p:nvPr/>
        </p:nvGrpSpPr>
        <p:grpSpPr>
          <a:xfrm>
            <a:off x="10391140" y="5114970"/>
            <a:ext cx="121920" cy="121920"/>
            <a:chOff x="10591800" y="5091430"/>
            <a:chExt cx="121920" cy="121920"/>
          </a:xfrm>
        </p:grpSpPr>
        <p:pic>
          <p:nvPicPr>
            <p:cNvPr id="90" name="Object 90">
              <a:extLst>
                <a:ext uri="{FF2B5EF4-FFF2-40B4-BE49-F238E27FC236}">
                  <a16:creationId xmlns:a16="http://schemas.microsoft.com/office/drawing/2014/main" id="{B4C659F2-2B0B-FE44-ADAC-0A57D3219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591800" y="5091430"/>
              <a:ext cx="121920" cy="121920"/>
            </a:xfrm>
            <a:prstGeom prst="rect">
              <a:avLst/>
            </a:prstGeom>
          </p:spPr>
        </p:pic>
      </p:grpSp>
      <p:grpSp>
        <p:nvGrpSpPr>
          <p:cNvPr id="92" name="그룹 1030">
            <a:extLst>
              <a:ext uri="{FF2B5EF4-FFF2-40B4-BE49-F238E27FC236}">
                <a16:creationId xmlns:a16="http://schemas.microsoft.com/office/drawing/2014/main" id="{0B535CEF-53B4-9743-A6B7-12D30F84612C}"/>
              </a:ext>
            </a:extLst>
          </p:cNvPr>
          <p:cNvGrpSpPr/>
          <p:nvPr/>
        </p:nvGrpSpPr>
        <p:grpSpPr>
          <a:xfrm>
            <a:off x="10391140" y="5974760"/>
            <a:ext cx="121920" cy="121920"/>
            <a:chOff x="10591800" y="5951220"/>
            <a:chExt cx="121920" cy="121920"/>
          </a:xfrm>
        </p:grpSpPr>
        <p:pic>
          <p:nvPicPr>
            <p:cNvPr id="93" name="Object 94">
              <a:extLst>
                <a:ext uri="{FF2B5EF4-FFF2-40B4-BE49-F238E27FC236}">
                  <a16:creationId xmlns:a16="http://schemas.microsoft.com/office/drawing/2014/main" id="{BB654AF1-8959-4549-B5B4-AFD37A365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591800" y="5951220"/>
              <a:ext cx="121920" cy="121920"/>
            </a:xfrm>
            <a:prstGeom prst="rect">
              <a:avLst/>
            </a:prstGeom>
          </p:spPr>
        </p:pic>
      </p:grpSp>
      <p:grpSp>
        <p:nvGrpSpPr>
          <p:cNvPr id="95" name="그룹 1031">
            <a:extLst>
              <a:ext uri="{FF2B5EF4-FFF2-40B4-BE49-F238E27FC236}">
                <a16:creationId xmlns:a16="http://schemas.microsoft.com/office/drawing/2014/main" id="{88EA150B-5DF4-B744-8189-B7D05BEB2D7C}"/>
              </a:ext>
            </a:extLst>
          </p:cNvPr>
          <p:cNvGrpSpPr/>
          <p:nvPr/>
        </p:nvGrpSpPr>
        <p:grpSpPr>
          <a:xfrm>
            <a:off x="10391140" y="6834550"/>
            <a:ext cx="121920" cy="121920"/>
            <a:chOff x="10591800" y="6811010"/>
            <a:chExt cx="121920" cy="121920"/>
          </a:xfrm>
        </p:grpSpPr>
        <p:pic>
          <p:nvPicPr>
            <p:cNvPr id="96" name="Object 98">
              <a:extLst>
                <a:ext uri="{FF2B5EF4-FFF2-40B4-BE49-F238E27FC236}">
                  <a16:creationId xmlns:a16="http://schemas.microsoft.com/office/drawing/2014/main" id="{3CDC3B2D-5A44-8844-AA4B-EC3CE0D4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591800" y="6811010"/>
              <a:ext cx="121920" cy="121920"/>
            </a:xfrm>
            <a:prstGeom prst="rect">
              <a:avLst/>
            </a:prstGeom>
          </p:spPr>
        </p:pic>
      </p:grpSp>
      <p:grpSp>
        <p:nvGrpSpPr>
          <p:cNvPr id="35" name="그룹 1004">
            <a:extLst>
              <a:ext uri="{FF2B5EF4-FFF2-40B4-BE49-F238E27FC236}">
                <a16:creationId xmlns:a16="http://schemas.microsoft.com/office/drawing/2014/main" id="{60D0FECB-8622-4B4D-8978-EB008230320C}"/>
              </a:ext>
            </a:extLst>
          </p:cNvPr>
          <p:cNvGrpSpPr/>
          <p:nvPr/>
        </p:nvGrpSpPr>
        <p:grpSpPr>
          <a:xfrm>
            <a:off x="6010910" y="3309620"/>
            <a:ext cx="1022350" cy="1022350"/>
            <a:chOff x="6010910" y="3309620"/>
            <a:chExt cx="1022350" cy="1022350"/>
          </a:xfrm>
        </p:grpSpPr>
        <p:pic>
          <p:nvPicPr>
            <p:cNvPr id="36" name="Object 12">
              <a:extLst>
                <a:ext uri="{FF2B5EF4-FFF2-40B4-BE49-F238E27FC236}">
                  <a16:creationId xmlns:a16="http://schemas.microsoft.com/office/drawing/2014/main" id="{0629DC52-3A17-AE4A-8CA0-AA353DD29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0910" y="3309620"/>
              <a:ext cx="1022350" cy="1022350"/>
            </a:xfrm>
            <a:prstGeom prst="rect">
              <a:avLst/>
            </a:prstGeom>
          </p:spPr>
        </p:pic>
      </p:grpSp>
      <p:pic>
        <p:nvPicPr>
          <p:cNvPr id="5" name="그래픽 4">
            <a:extLst>
              <a:ext uri="{FF2B5EF4-FFF2-40B4-BE49-F238E27FC236}">
                <a16:creationId xmlns:a16="http://schemas.microsoft.com/office/drawing/2014/main" id="{E31B0CF7-60AF-D446-9E1F-2AC33A323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8380" y="3393440"/>
            <a:ext cx="854710" cy="854710"/>
          </a:xfrm>
          <a:prstGeom prst="rect">
            <a:avLst/>
          </a:prstGeom>
        </p:spPr>
      </p:pic>
      <p:grpSp>
        <p:nvGrpSpPr>
          <p:cNvPr id="72" name="그룹 1020">
            <a:extLst>
              <a:ext uri="{FF2B5EF4-FFF2-40B4-BE49-F238E27FC236}">
                <a16:creationId xmlns:a16="http://schemas.microsoft.com/office/drawing/2014/main" id="{4FCEEDD2-00A8-B242-B6C7-3331443FB58F}"/>
              </a:ext>
            </a:extLst>
          </p:cNvPr>
          <p:cNvGrpSpPr/>
          <p:nvPr/>
        </p:nvGrpSpPr>
        <p:grpSpPr>
          <a:xfrm>
            <a:off x="12542520" y="3306445"/>
            <a:ext cx="1022350" cy="1022350"/>
            <a:chOff x="12542520" y="3306445"/>
            <a:chExt cx="1022350" cy="1022350"/>
          </a:xfrm>
        </p:grpSpPr>
        <p:pic>
          <p:nvPicPr>
            <p:cNvPr id="73" name="Object 64">
              <a:extLst>
                <a:ext uri="{FF2B5EF4-FFF2-40B4-BE49-F238E27FC236}">
                  <a16:creationId xmlns:a16="http://schemas.microsoft.com/office/drawing/2014/main" id="{8265C30B-2703-B745-BD7F-EE70C4E9C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2520" y="3306445"/>
              <a:ext cx="1022350" cy="1022350"/>
            </a:xfrm>
            <a:prstGeom prst="rect">
              <a:avLst/>
            </a:prstGeom>
          </p:spPr>
        </p:pic>
      </p:grpSp>
      <p:grpSp>
        <p:nvGrpSpPr>
          <p:cNvPr id="74" name="그룹 1021">
            <a:extLst>
              <a:ext uri="{FF2B5EF4-FFF2-40B4-BE49-F238E27FC236}">
                <a16:creationId xmlns:a16="http://schemas.microsoft.com/office/drawing/2014/main" id="{5A08138E-8446-074A-BD47-28C3634F7291}"/>
              </a:ext>
            </a:extLst>
          </p:cNvPr>
          <p:cNvGrpSpPr/>
          <p:nvPr/>
        </p:nvGrpSpPr>
        <p:grpSpPr>
          <a:xfrm>
            <a:off x="14219555" y="3306445"/>
            <a:ext cx="1022350" cy="1022350"/>
            <a:chOff x="14219555" y="3306445"/>
            <a:chExt cx="1022350" cy="1022350"/>
          </a:xfrm>
        </p:grpSpPr>
        <p:pic>
          <p:nvPicPr>
            <p:cNvPr id="75" name="Object 67">
              <a:extLst>
                <a:ext uri="{FF2B5EF4-FFF2-40B4-BE49-F238E27FC236}">
                  <a16:creationId xmlns:a16="http://schemas.microsoft.com/office/drawing/2014/main" id="{511A019A-F263-9748-9961-FB14C326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555" y="3306445"/>
              <a:ext cx="1022350" cy="1022350"/>
            </a:xfrm>
            <a:prstGeom prst="rect">
              <a:avLst/>
            </a:prstGeom>
          </p:spPr>
        </p:pic>
      </p:grpSp>
      <p:grpSp>
        <p:nvGrpSpPr>
          <p:cNvPr id="76" name="그룹 1022">
            <a:extLst>
              <a:ext uri="{FF2B5EF4-FFF2-40B4-BE49-F238E27FC236}">
                <a16:creationId xmlns:a16="http://schemas.microsoft.com/office/drawing/2014/main" id="{9E48DA06-AFDA-3342-AAE8-48D3A5B27785}"/>
              </a:ext>
            </a:extLst>
          </p:cNvPr>
          <p:cNvGrpSpPr/>
          <p:nvPr/>
        </p:nvGrpSpPr>
        <p:grpSpPr>
          <a:xfrm>
            <a:off x="10901680" y="3306445"/>
            <a:ext cx="1022350" cy="1022350"/>
            <a:chOff x="10901680" y="3306445"/>
            <a:chExt cx="1022350" cy="1022350"/>
          </a:xfrm>
        </p:grpSpPr>
        <p:pic>
          <p:nvPicPr>
            <p:cNvPr id="77" name="Object 70">
              <a:extLst>
                <a:ext uri="{FF2B5EF4-FFF2-40B4-BE49-F238E27FC236}">
                  <a16:creationId xmlns:a16="http://schemas.microsoft.com/office/drawing/2014/main" id="{FE49489C-7A9F-E247-9E56-9912A03C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1680" y="3306445"/>
              <a:ext cx="1022350" cy="1022350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78BE5E3-862E-3E43-9136-5AD5D8F44B8C}"/>
              </a:ext>
            </a:extLst>
          </p:cNvPr>
          <p:cNvGrpSpPr/>
          <p:nvPr/>
        </p:nvGrpSpPr>
        <p:grpSpPr>
          <a:xfrm>
            <a:off x="12639675" y="3329305"/>
            <a:ext cx="879475" cy="977265"/>
            <a:chOff x="12639675" y="3329305"/>
            <a:chExt cx="879475" cy="977265"/>
          </a:xfrm>
          <a:solidFill>
            <a:schemeClr val="bg1"/>
          </a:solidFill>
        </p:grpSpPr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035A7F16-C2B1-FE49-B4D8-9EF665B7B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39675" y="3329305"/>
              <a:ext cx="802005" cy="802005"/>
            </a:xfrm>
            <a:prstGeom prst="rect">
              <a:avLst/>
            </a:prstGeom>
          </p:spPr>
        </p:pic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C2A7C593-EADA-A147-B2F4-B33389A70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717145" y="3503930"/>
              <a:ext cx="802005" cy="802005"/>
            </a:xfrm>
            <a:prstGeom prst="rect">
              <a:avLst/>
            </a:prstGeom>
          </p:spPr>
        </p:pic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5995127-0D3A-5D48-974C-3D26BC61F044}"/>
              </a:ext>
            </a:extLst>
          </p:cNvPr>
          <p:cNvGrpSpPr/>
          <p:nvPr/>
        </p:nvGrpSpPr>
        <p:grpSpPr>
          <a:xfrm>
            <a:off x="11031220" y="3463290"/>
            <a:ext cx="849630" cy="709295"/>
            <a:chOff x="11031220" y="3463290"/>
            <a:chExt cx="849630" cy="709295"/>
          </a:xfrm>
          <a:solidFill>
            <a:schemeClr val="bg1"/>
          </a:solidFill>
        </p:grpSpPr>
        <p:pic>
          <p:nvPicPr>
            <p:cNvPr id="113" name="그래픽 112">
              <a:extLst>
                <a:ext uri="{FF2B5EF4-FFF2-40B4-BE49-F238E27FC236}">
                  <a16:creationId xmlns:a16="http://schemas.microsoft.com/office/drawing/2014/main" id="{BD3A2E73-7411-FB42-9F99-83C2DC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031220" y="3594735"/>
              <a:ext cx="577215" cy="577215"/>
            </a:xfrm>
            <a:prstGeom prst="rect">
              <a:avLst/>
            </a:prstGeom>
          </p:spPr>
        </p:pic>
        <p:pic>
          <p:nvPicPr>
            <p:cNvPr id="114" name="그래픽 113">
              <a:extLst>
                <a:ext uri="{FF2B5EF4-FFF2-40B4-BE49-F238E27FC236}">
                  <a16:creationId xmlns:a16="http://schemas.microsoft.com/office/drawing/2014/main" id="{688B648C-7909-F94B-A40F-8F9C6B02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72190" y="3463290"/>
              <a:ext cx="709295" cy="709295"/>
            </a:xfrm>
            <a:prstGeom prst="rect">
              <a:avLst/>
            </a:prstGeom>
          </p:spPr>
        </p:pic>
      </p:grp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48E7D27-C714-1244-BDE6-D8BECC4127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308455" y="3378835"/>
            <a:ext cx="877570" cy="877570"/>
          </a:xfrm>
          <a:prstGeom prst="rect">
            <a:avLst/>
          </a:prstGeom>
        </p:spPr>
      </p:pic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C5B63702-2CF3-0443-87FC-D41EF6D563A9}"/>
              </a:ext>
            </a:extLst>
          </p:cNvPr>
          <p:cNvCxnSpPr>
            <a:cxnSpLocks/>
          </p:cNvCxnSpPr>
          <p:nvPr/>
        </p:nvCxnSpPr>
        <p:spPr>
          <a:xfrm flipV="1">
            <a:off x="14366875" y="3529330"/>
            <a:ext cx="666115" cy="57721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E45959D-F058-3A4C-995B-CF7BE3DEB434}"/>
              </a:ext>
            </a:extLst>
          </p:cNvPr>
          <p:cNvSpPr/>
          <p:nvPr/>
        </p:nvSpPr>
        <p:spPr>
          <a:xfrm>
            <a:off x="14834235" y="7950200"/>
            <a:ext cx="259905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#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스마트한 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#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편리한</a:t>
            </a:r>
            <a:endParaRPr lang="ko-Kore-KR" alt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2F0F3F-17E8-8A41-A468-3A22948D45FA}"/>
              </a:ext>
            </a:extLst>
          </p:cNvPr>
          <p:cNvSpPr txBox="1"/>
          <p:nvPr/>
        </p:nvSpPr>
        <p:spPr>
          <a:xfrm>
            <a:off x="2406173" y="5046345"/>
            <a:ext cx="57105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9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항균</a:t>
            </a:r>
            <a:r>
              <a:rPr kumimoji="1" lang="ko-KR" altLang="en-US" sz="19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필름으로 인해 </a:t>
            </a:r>
            <a:r>
              <a:rPr kumimoji="1" lang="ko-Kore-KR" altLang="en-US" sz="19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점자</a:t>
            </a:r>
            <a:r>
              <a:rPr kumimoji="1" lang="ko-KR" altLang="en-US" sz="19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버튼 인식하기 어려운 경우 </a:t>
            </a:r>
            <a:endParaRPr kumimoji="1" lang="ko-Kore-KR" altLang="en-US" sz="19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55A3414-AD4F-FE41-9226-CA0A26F8CA95}"/>
              </a:ext>
            </a:extLst>
          </p:cNvPr>
          <p:cNvSpPr txBox="1"/>
          <p:nvPr/>
        </p:nvSpPr>
        <p:spPr>
          <a:xfrm>
            <a:off x="10591800" y="5066710"/>
            <a:ext cx="57105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9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짐이 너무 많아서 버튼을 누르기 힘든 경우</a:t>
            </a:r>
            <a:endParaRPr kumimoji="1" lang="ko-Kore-KR" altLang="en-US" sz="19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AC79802-6C8B-C745-AF0F-26D4895A2409}"/>
              </a:ext>
            </a:extLst>
          </p:cNvPr>
          <p:cNvSpPr txBox="1"/>
          <p:nvPr/>
        </p:nvSpPr>
        <p:spPr>
          <a:xfrm>
            <a:off x="10560050" y="5880780"/>
            <a:ext cx="60096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9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엘리베이터 내부에 사람이 많아 버튼을 누르기 힘든 경우</a:t>
            </a:r>
            <a:endParaRPr kumimoji="1" lang="ko-Kore-KR" altLang="en-US" sz="19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B0BAB4B-720C-EA48-93A2-25F0F5BB4062}"/>
              </a:ext>
            </a:extLst>
          </p:cNvPr>
          <p:cNvSpPr txBox="1"/>
          <p:nvPr/>
        </p:nvSpPr>
        <p:spPr>
          <a:xfrm>
            <a:off x="10591800" y="6729140"/>
            <a:ext cx="57105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9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높이 있는 층 버튼을 누르기 힘든 경우</a:t>
            </a:r>
            <a:endParaRPr kumimoji="1" lang="ko-Kore-KR" altLang="en-US" sz="19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FD39541-BAE4-9F42-8AD5-B754DED9B598}"/>
              </a:ext>
            </a:extLst>
          </p:cNvPr>
          <p:cNvSpPr/>
          <p:nvPr/>
        </p:nvSpPr>
        <p:spPr>
          <a:xfrm>
            <a:off x="992505" y="2583815"/>
            <a:ext cx="16156305" cy="5762625"/>
          </a:xfrm>
          <a:prstGeom prst="rect">
            <a:avLst/>
          </a:prstGeom>
          <a:noFill/>
          <a:ln w="6350">
            <a:solidFill>
              <a:srgbClr val="A5A6A5">
                <a:alpha val="30092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65685F2-72C4-E64A-8329-5AEF249DA6C0}"/>
              </a:ext>
            </a:extLst>
          </p:cNvPr>
          <p:cNvSpPr txBox="1"/>
          <p:nvPr/>
        </p:nvSpPr>
        <p:spPr>
          <a:xfrm>
            <a:off x="2406173" y="5864860"/>
            <a:ext cx="57105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9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휠체어를 타서 층 버튼을 누르기 힘든 경우</a:t>
            </a:r>
            <a:endParaRPr kumimoji="1" lang="ko-Kore-KR" altLang="en-US" sz="19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534C26-93E7-FD4B-AA12-B4DDBA7535AF}"/>
              </a:ext>
            </a:extLst>
          </p:cNvPr>
          <p:cNvSpPr txBox="1"/>
          <p:nvPr/>
        </p:nvSpPr>
        <p:spPr>
          <a:xfrm>
            <a:off x="2406173" y="6730365"/>
            <a:ext cx="5711190" cy="38472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900" dirty="0">
                <a:latin typeface="Gmarket Sans TTF Light" charset="0"/>
                <a:ea typeface="Gmarket Sans TTF Light" charset="0"/>
              </a:rPr>
              <a:t>눈이 보이지 않아 </a:t>
            </a:r>
            <a:r>
              <a:rPr lang="ko-KR" altLang="en-US" sz="1900" dirty="0" err="1">
                <a:latin typeface="Gmarket Sans TTF Light" charset="0"/>
                <a:ea typeface="Gmarket Sans TTF Light" charset="0"/>
              </a:rPr>
              <a:t>승하차시</a:t>
            </a:r>
            <a:r>
              <a:rPr lang="ko-KR" altLang="en-US" sz="1900" dirty="0">
                <a:latin typeface="Gmarket Sans TTF Light" charset="0"/>
                <a:ea typeface="Gmarket Sans TTF Light" charset="0"/>
              </a:rPr>
              <a:t> 충돌 위험성이 높은 경우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3C4B5DA-04DB-D74D-A680-6B68E13EDC18}"/>
              </a:ext>
            </a:extLst>
          </p:cNvPr>
          <p:cNvSpPr/>
          <p:nvPr/>
        </p:nvSpPr>
        <p:spPr>
          <a:xfrm>
            <a:off x="4352925" y="3288030"/>
            <a:ext cx="1064895" cy="10648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4619A1F7-401D-5145-BA59-983FA48530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25010" y="3460115"/>
            <a:ext cx="720725" cy="720725"/>
          </a:xfrm>
          <a:prstGeom prst="rect">
            <a:avLst/>
          </a:prstGeom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id="{FEA95338-BB73-8249-B203-191CC6415221}"/>
              </a:ext>
            </a:extLst>
          </p:cNvPr>
          <p:cNvSpPr/>
          <p:nvPr/>
        </p:nvSpPr>
        <p:spPr>
          <a:xfrm>
            <a:off x="2613660" y="3288030"/>
            <a:ext cx="1064895" cy="1064895"/>
          </a:xfrm>
          <a:prstGeom prst="ellipse">
            <a:avLst/>
          </a:prstGeom>
          <a:solidFill>
            <a:srgbClr val="7E8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8" name="그래픽 67">
            <a:extLst>
              <a:ext uri="{FF2B5EF4-FFF2-40B4-BE49-F238E27FC236}">
                <a16:creationId xmlns:a16="http://schemas.microsoft.com/office/drawing/2014/main" id="{E093DEC5-BD6F-354B-81E8-48DAD085066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38120" y="3413125"/>
            <a:ext cx="814705" cy="8147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9610EA8-4806-5F45-A126-F3A9D9C64C4A}"/>
              </a:ext>
            </a:extLst>
          </p:cNvPr>
          <p:cNvSpPr txBox="1"/>
          <p:nvPr/>
        </p:nvSpPr>
        <p:spPr>
          <a:xfrm>
            <a:off x="999490" y="473710"/>
            <a:ext cx="5776595" cy="13233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기대효과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53" name="그룹 1001">
            <a:extLst>
              <a:ext uri="{FF2B5EF4-FFF2-40B4-BE49-F238E27FC236}">
                <a16:creationId xmlns:a16="http://schemas.microsoft.com/office/drawing/2014/main" id="{830D75E6-7BC9-DE48-896D-7EE2E2E14B04}"/>
              </a:ext>
            </a:extLst>
          </p:cNvPr>
          <p:cNvGrpSpPr/>
          <p:nvPr/>
        </p:nvGrpSpPr>
        <p:grpSpPr>
          <a:xfrm rot="16200000">
            <a:off x="252095" y="490220"/>
            <a:ext cx="906145" cy="648335"/>
            <a:chOff x="252095" y="490220"/>
            <a:chExt cx="906145" cy="648335"/>
          </a:xfrm>
        </p:grpSpPr>
        <p:pic>
          <p:nvPicPr>
            <p:cNvPr id="54" name="Object 3">
              <a:extLst>
                <a:ext uri="{FF2B5EF4-FFF2-40B4-BE49-F238E27FC236}">
                  <a16:creationId xmlns:a16="http://schemas.microsoft.com/office/drawing/2014/main" id="{7B296BC5-F971-DB48-9B0D-824B4DF93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2095" y="490220"/>
              <a:ext cx="906145" cy="648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652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4142C0-EDD5-7847-82B0-3FF8AE132963}"/>
              </a:ext>
            </a:extLst>
          </p:cNvPr>
          <p:cNvSpPr/>
          <p:nvPr/>
        </p:nvSpPr>
        <p:spPr>
          <a:xfrm>
            <a:off x="9893711" y="15242284"/>
            <a:ext cx="107238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3.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참고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음성인식 및 커뮤니케이션은 소매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 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고객 서비스 및 텔레마케팅의 지형을 변화시키고 있다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 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가트너는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 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2030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년까지 웹 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브라우징의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 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30%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가 음성을 통해 이뤄질 것으로 예측하기도 했으며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음성 사용자 인터페이스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lang="en" altLang="ko-Kore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VUI)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의 수요가 날로 증가하면서 모바일 앱 개발사들은 음성인식의 시장 잠재력에 주목하고 있다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 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앞으로는 음성인식 기술을 사용해 사용자와 장치 또는 특정 기술 간의 연결을 용이하게 하고 현재의 수요를 이해할 뿐만 아니라 미래를 예측하는 패턴이 더욱 보편화될 것인바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 음성인식 및 커뮤니케이션은 모바일 앱에 있어서도 커다란 트렌드를 차지할 것으로 전망된다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기사참고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lang="en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https://</a:t>
            </a:r>
            <a:r>
              <a:rPr lang="en" altLang="ko-KR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news.kotra.or.kr</a:t>
            </a:r>
            <a:r>
              <a:rPr lang="en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/user/</a:t>
            </a:r>
            <a:r>
              <a:rPr lang="en" altLang="ko-KR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globalBbs</a:t>
            </a:r>
            <a:r>
              <a:rPr lang="en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/</a:t>
            </a:r>
            <a:r>
              <a:rPr lang="en" altLang="ko-KR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kotranews</a:t>
            </a:r>
            <a:r>
              <a:rPr lang="en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/782/</a:t>
            </a:r>
            <a:r>
              <a:rPr lang="en" altLang="ko-KR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globalBbsDataView.do?setIdx</a:t>
            </a:r>
            <a:r>
              <a:rPr lang="en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=243&amp;dataIdx=186871</a:t>
            </a:r>
            <a:endParaRPr kumimoji="1"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FCEB91-E649-984A-BA29-C906632ECB42}"/>
              </a:ext>
            </a:extLst>
          </p:cNvPr>
          <p:cNvSpPr/>
          <p:nvPr/>
        </p:nvSpPr>
        <p:spPr>
          <a:xfrm>
            <a:off x="3889439" y="13517820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2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참고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ore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전 세계 음성 인식 시장을 기술별로 살펴보면, </a:t>
            </a:r>
          </a:p>
          <a:p>
            <a:r>
              <a:rPr lang="ko-Kore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음성 인식 부문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ore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2017년 7억 2,050만 달러에서</a:t>
            </a:r>
          </a:p>
          <a:p>
            <a:r>
              <a:rPr lang="ko-Kore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연평균 성장률 24.57%로 높게 증가하여, 2023년 26억 9,220만 달러에 이를</a:t>
            </a:r>
          </a:p>
          <a:p>
            <a:r>
              <a:rPr lang="ko-Kore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것으로 전망됨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222375-C3D2-F44F-AE49-4D8734B098F3}"/>
              </a:ext>
            </a:extLst>
          </p:cNvPr>
          <p:cNvGrpSpPr/>
          <p:nvPr/>
        </p:nvGrpSpPr>
        <p:grpSpPr>
          <a:xfrm>
            <a:off x="2337188" y="2292902"/>
            <a:ext cx="13098743" cy="6656381"/>
            <a:chOff x="2313998" y="3206576"/>
            <a:chExt cx="13098743" cy="665638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AC0CFB8-93DF-CE4E-90E2-191293FE84F0}"/>
                </a:ext>
              </a:extLst>
            </p:cNvPr>
            <p:cNvGrpSpPr/>
            <p:nvPr/>
          </p:nvGrpSpPr>
          <p:grpSpPr>
            <a:xfrm>
              <a:off x="2313998" y="3206576"/>
              <a:ext cx="13098743" cy="6656381"/>
              <a:chOff x="2313998" y="3206576"/>
              <a:chExt cx="13098743" cy="6656381"/>
            </a:xfrm>
          </p:grpSpPr>
          <p:grpSp>
            <p:nvGrpSpPr>
              <p:cNvPr id="51" name="그룹 1003">
                <a:extLst>
                  <a:ext uri="{FF2B5EF4-FFF2-40B4-BE49-F238E27FC236}">
                    <a16:creationId xmlns:a16="http://schemas.microsoft.com/office/drawing/2014/main" id="{AD99C7AE-82BD-E24F-AA8B-8A4B9D77A407}"/>
                  </a:ext>
                </a:extLst>
              </p:cNvPr>
              <p:cNvGrpSpPr/>
              <p:nvPr/>
            </p:nvGrpSpPr>
            <p:grpSpPr>
              <a:xfrm flipV="1">
                <a:off x="5836373" y="8599018"/>
                <a:ext cx="120774" cy="982186"/>
                <a:chOff x="13927285" y="3370195"/>
                <a:chExt cx="120774" cy="982186"/>
              </a:xfrm>
            </p:grpSpPr>
            <p:pic>
              <p:nvPicPr>
                <p:cNvPr id="53" name="Object 8">
                  <a:extLst>
                    <a:ext uri="{FF2B5EF4-FFF2-40B4-BE49-F238E27FC236}">
                      <a16:creationId xmlns:a16="http://schemas.microsoft.com/office/drawing/2014/main" id="{A9003BB8-AC06-894F-9376-18FD0967F1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927285" y="3370195"/>
                  <a:ext cx="120774" cy="982186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1">
                <a:extLst>
                  <a:ext uri="{FF2B5EF4-FFF2-40B4-BE49-F238E27FC236}">
                    <a16:creationId xmlns:a16="http://schemas.microsoft.com/office/drawing/2014/main" id="{3DBA2A24-8D64-EE4D-A863-8F2E2719E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20231" y="3357037"/>
                <a:ext cx="134055" cy="1036510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E697446F-7553-404B-BDBA-F3E9C9B33D44}"/>
                  </a:ext>
                </a:extLst>
              </p:cNvPr>
              <p:cNvSpPr/>
              <p:nvPr/>
            </p:nvSpPr>
            <p:spPr>
              <a:xfrm>
                <a:off x="6795699" y="4341157"/>
                <a:ext cx="4502230" cy="4502230"/>
              </a:xfrm>
              <a:prstGeom prst="ellipse">
                <a:avLst/>
              </a:prstGeom>
              <a:solidFill>
                <a:srgbClr val="787878">
                  <a:alpha val="4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E8F650E6-CA67-F245-BE6D-501B4ADF2A75}"/>
                  </a:ext>
                </a:extLst>
              </p:cNvPr>
              <p:cNvSpPr/>
              <p:nvPr/>
            </p:nvSpPr>
            <p:spPr>
              <a:xfrm>
                <a:off x="2313998" y="5346190"/>
                <a:ext cx="2553299" cy="2553299"/>
              </a:xfrm>
              <a:prstGeom prst="ellipse">
                <a:avLst/>
              </a:prstGeom>
              <a:solidFill>
                <a:srgbClr val="FFCD4A">
                  <a:alpha val="6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17" name="그룹 1003">
                <a:extLst>
                  <a:ext uri="{FF2B5EF4-FFF2-40B4-BE49-F238E27FC236}">
                    <a16:creationId xmlns:a16="http://schemas.microsoft.com/office/drawing/2014/main" id="{2E7E4BBF-26B3-834A-9656-BE85E5C294E6}"/>
                  </a:ext>
                </a:extLst>
              </p:cNvPr>
              <p:cNvGrpSpPr/>
              <p:nvPr/>
            </p:nvGrpSpPr>
            <p:grpSpPr>
              <a:xfrm flipV="1">
                <a:off x="12353364" y="8348052"/>
                <a:ext cx="120774" cy="982186"/>
                <a:chOff x="13927285" y="3370195"/>
                <a:chExt cx="120774" cy="982186"/>
              </a:xfrm>
            </p:grpSpPr>
            <p:pic>
              <p:nvPicPr>
                <p:cNvPr id="18" name="Object 8">
                  <a:extLst>
                    <a:ext uri="{FF2B5EF4-FFF2-40B4-BE49-F238E27FC236}">
                      <a16:creationId xmlns:a16="http://schemas.microsoft.com/office/drawing/2014/main" id="{AF4D81F5-EA40-EA46-8677-3F9B1EB00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927285" y="3370195"/>
                  <a:ext cx="120774" cy="982186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1013">
                <a:extLst>
                  <a:ext uri="{FF2B5EF4-FFF2-40B4-BE49-F238E27FC236}">
                    <a16:creationId xmlns:a16="http://schemas.microsoft.com/office/drawing/2014/main" id="{F2ECE00C-CA55-CD4A-A015-C23E9FC12028}"/>
                  </a:ext>
                </a:extLst>
              </p:cNvPr>
              <p:cNvGrpSpPr/>
              <p:nvPr/>
            </p:nvGrpSpPr>
            <p:grpSpPr>
              <a:xfrm>
                <a:off x="3530261" y="4213563"/>
                <a:ext cx="120774" cy="1132627"/>
                <a:chOff x="3445446" y="3584833"/>
                <a:chExt cx="120774" cy="1132627"/>
              </a:xfrm>
            </p:grpSpPr>
            <p:pic>
              <p:nvPicPr>
                <p:cNvPr id="32" name="Object 60">
                  <a:extLst>
                    <a:ext uri="{FF2B5EF4-FFF2-40B4-BE49-F238E27FC236}">
                      <a16:creationId xmlns:a16="http://schemas.microsoft.com/office/drawing/2014/main" id="{320EBED5-84C0-8543-8518-A398D6F4A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45446" y="3584833"/>
                  <a:ext cx="120774" cy="1132627"/>
                </a:xfrm>
                <a:prstGeom prst="rect">
                  <a:avLst/>
                </a:prstGeom>
              </p:spPr>
            </p:pic>
          </p:grp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29347CF-2412-FC49-9F8A-15F694A381F4}"/>
                  </a:ext>
                </a:extLst>
              </p:cNvPr>
              <p:cNvSpPr/>
              <p:nvPr/>
            </p:nvSpPr>
            <p:spPr>
              <a:xfrm>
                <a:off x="4384130" y="6063330"/>
                <a:ext cx="2960349" cy="29603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C1F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pic>
            <p:nvPicPr>
              <p:cNvPr id="34" name="그래픽 33" descr="지수 그래프 윤곽선">
                <a:extLst>
                  <a:ext uri="{FF2B5EF4-FFF2-40B4-BE49-F238E27FC236}">
                    <a16:creationId xmlns:a16="http://schemas.microsoft.com/office/drawing/2014/main" id="{8FB36398-BAFB-5843-A938-C0246881C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62536" y="5831776"/>
                <a:ext cx="1519544" cy="151954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F8C47E-E11E-6641-9B72-00CBAAED95FD}"/>
                  </a:ext>
                </a:extLst>
              </p:cNvPr>
              <p:cNvSpPr txBox="1"/>
              <p:nvPr/>
            </p:nvSpPr>
            <p:spPr>
              <a:xfrm>
                <a:off x="3763930" y="4048113"/>
                <a:ext cx="3970959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900" dirty="0" err="1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베리어프리에</a:t>
                </a:r>
                <a:r>
                  <a:rPr kumimoji="1" lang="ko-KR" altLang="en-US" sz="19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대한 사회적 관심 증가</a:t>
                </a:r>
                <a:endParaRPr kumimoji="1" lang="ko-Kore-KR" altLang="en-US" sz="19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1D5DE4F-4B4C-244D-8377-CB20453C72C9}"/>
                  </a:ext>
                </a:extLst>
              </p:cNvPr>
              <p:cNvSpPr/>
              <p:nvPr/>
            </p:nvSpPr>
            <p:spPr>
              <a:xfrm>
                <a:off x="8079184" y="6414046"/>
                <a:ext cx="466100" cy="13982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EF332F6-5B2D-F040-9D2B-EC906DEF025F}"/>
                  </a:ext>
                </a:extLst>
              </p:cNvPr>
              <p:cNvSpPr/>
              <p:nvPr/>
            </p:nvSpPr>
            <p:spPr>
              <a:xfrm>
                <a:off x="9203219" y="4894635"/>
                <a:ext cx="466100" cy="2917710"/>
              </a:xfrm>
              <a:prstGeom prst="rect">
                <a:avLst/>
              </a:prstGeom>
              <a:solidFill>
                <a:srgbClr val="0418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0B84AD-A5E8-F34D-81C6-64D0F0B441CE}"/>
                  </a:ext>
                </a:extLst>
              </p:cNvPr>
              <p:cNvSpPr txBox="1"/>
              <p:nvPr/>
            </p:nvSpPr>
            <p:spPr>
              <a:xfrm>
                <a:off x="7871555" y="7899489"/>
                <a:ext cx="1351161" cy="564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2</a:t>
                </a:r>
                <a:r>
                  <a:rPr kumimoji="1" lang="en-US" altLang="ko-KR" dirty="0"/>
                  <a:t>017</a:t>
                </a:r>
                <a:r>
                  <a:rPr kumimoji="1" lang="ko-KR" altLang="en-US" dirty="0"/>
                  <a:t>년</a:t>
                </a:r>
                <a:endParaRPr kumimoji="1" lang="ko-Kore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DAFDC7-442C-3C4B-B2DC-D019FAB46969}"/>
                  </a:ext>
                </a:extLst>
              </p:cNvPr>
              <p:cNvSpPr txBox="1"/>
              <p:nvPr/>
            </p:nvSpPr>
            <p:spPr>
              <a:xfrm>
                <a:off x="9041006" y="7899489"/>
                <a:ext cx="88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>
                    <a:solidFill>
                      <a:srgbClr val="17449C"/>
                    </a:solidFill>
                  </a:rPr>
                  <a:t>2</a:t>
                </a:r>
                <a:r>
                  <a:rPr kumimoji="1" lang="en-US" altLang="ko-KR" dirty="0">
                    <a:solidFill>
                      <a:srgbClr val="17449C"/>
                    </a:solidFill>
                  </a:rPr>
                  <a:t>023</a:t>
                </a:r>
                <a:r>
                  <a:rPr kumimoji="1" lang="ko-KR" altLang="en-US" dirty="0">
                    <a:solidFill>
                      <a:srgbClr val="17449C"/>
                    </a:solidFill>
                  </a:rPr>
                  <a:t>년</a:t>
                </a:r>
                <a:endParaRPr kumimoji="1" lang="ko-Kore-KR" altLang="en-US" dirty="0">
                  <a:solidFill>
                    <a:srgbClr val="17449C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700E15-C182-E94C-B585-63240B48DAB0}"/>
                  </a:ext>
                </a:extLst>
              </p:cNvPr>
              <p:cNvSpPr txBox="1"/>
              <p:nvPr/>
            </p:nvSpPr>
            <p:spPr>
              <a:xfrm>
                <a:off x="9124950" y="3206576"/>
                <a:ext cx="6149440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9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음성 인식 부문 적용 어플리케이션 시장 규모 </a:t>
                </a:r>
                <a:r>
                  <a:rPr kumimoji="1" lang="en-US" altLang="ko-KR" sz="19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&amp;</a:t>
                </a:r>
                <a:r>
                  <a:rPr kumimoji="1" lang="ko-KR" altLang="en-US" sz="19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전망 증가</a:t>
                </a:r>
                <a:endParaRPr kumimoji="1" lang="ko-Kore-KR" altLang="en-US" sz="19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9F0CC105-37FA-6C47-A981-CEBB3DD65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3054" y="4654788"/>
                <a:ext cx="2175131" cy="2058606"/>
              </a:xfrm>
              <a:prstGeom prst="rect">
                <a:avLst/>
              </a:prstGeom>
            </p:spPr>
          </p:pic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A0F1BB5-A6EA-5A48-8927-C56F291CAD4B}"/>
                  </a:ext>
                </a:extLst>
              </p:cNvPr>
              <p:cNvGrpSpPr/>
              <p:nvPr/>
            </p:nvGrpSpPr>
            <p:grpSpPr>
              <a:xfrm>
                <a:off x="5924535" y="6962859"/>
                <a:ext cx="196132" cy="1162357"/>
                <a:chOff x="6020618" y="6906820"/>
                <a:chExt cx="228600" cy="1354774"/>
              </a:xfrm>
            </p:grpSpPr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54DF2336-6D94-BE4E-A13B-979633DA1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20618" y="6906820"/>
                  <a:ext cx="228600" cy="444500"/>
                </a:xfrm>
                <a:prstGeom prst="rect">
                  <a:avLst/>
                </a:prstGeom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C99FBB6F-9B90-BF46-A3CF-B1DE56646A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20618" y="7817094"/>
                  <a:ext cx="228600" cy="444500"/>
                </a:xfrm>
                <a:prstGeom prst="rect">
                  <a:avLst/>
                </a:prstGeom>
              </p:spPr>
            </p:pic>
          </p:grpSp>
          <p:pic>
            <p:nvPicPr>
              <p:cNvPr id="3" name="그래픽 2" descr="엘리베이터 윤곽선">
                <a:extLst>
                  <a:ext uri="{FF2B5EF4-FFF2-40B4-BE49-F238E27FC236}">
                    <a16:creationId xmlns:a16="http://schemas.microsoft.com/office/drawing/2014/main" id="{980BB367-5CD1-F848-A3EE-D2A30E305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13440" y="6437588"/>
                <a:ext cx="1545682" cy="1545682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9D997F4-F9AB-9B46-A910-3C92A61D55B7}"/>
                  </a:ext>
                </a:extLst>
              </p:cNvPr>
              <p:cNvSpPr txBox="1"/>
              <p:nvPr/>
            </p:nvSpPr>
            <p:spPr>
              <a:xfrm>
                <a:off x="6022601" y="9423970"/>
                <a:ext cx="4059125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9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기업들의 엘리베이터 </a:t>
                </a:r>
                <a:r>
                  <a:rPr kumimoji="1" lang="en-US" altLang="ko-KR" sz="19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IoT</a:t>
                </a:r>
                <a:r>
                  <a:rPr kumimoji="1" lang="ko-KR" altLang="en-US" sz="19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접목 시도  </a:t>
                </a:r>
                <a:endParaRPr kumimoji="1" lang="ko-Kore-KR" altLang="en-US" sz="19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  <p:pic>
            <p:nvPicPr>
              <p:cNvPr id="4" name="그래픽 3" descr="도시 단색으로 채워진">
                <a:extLst>
                  <a:ext uri="{FF2B5EF4-FFF2-40B4-BE49-F238E27FC236}">
                    <a16:creationId xmlns:a16="http://schemas.microsoft.com/office/drawing/2014/main" id="{598C39B7-1684-3342-AB9D-1AE42581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220632" y="6979750"/>
                <a:ext cx="1836071" cy="1836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8E7B0D-6578-4A46-8A0E-3665CA9CFD71}"/>
                  </a:ext>
                </a:extLst>
              </p:cNvPr>
              <p:cNvSpPr txBox="1"/>
              <p:nvPr/>
            </p:nvSpPr>
            <p:spPr>
              <a:xfrm>
                <a:off x="10885540" y="9478236"/>
                <a:ext cx="4527201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9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IoT</a:t>
                </a:r>
                <a:r>
                  <a:rPr kumimoji="1" lang="ko-KR" altLang="en-US" sz="19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기술 적용 글로벌 시장의 높은 성장률</a:t>
                </a:r>
                <a:endParaRPr kumimoji="1" lang="ko-Kore-KR" altLang="en-US" sz="19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B500220B-594D-A24C-9767-ED160DFD50FE}"/>
                  </a:ext>
                </a:extLst>
              </p:cNvPr>
              <p:cNvSpPr/>
              <p:nvPr/>
            </p:nvSpPr>
            <p:spPr>
              <a:xfrm>
                <a:off x="10885540" y="5388860"/>
                <a:ext cx="3105020" cy="3105020"/>
              </a:xfrm>
              <a:prstGeom prst="ellipse">
                <a:avLst/>
              </a:prstGeom>
              <a:solidFill>
                <a:srgbClr val="91BAD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23" name="그래픽 22" descr="사물 인터넷 단색으로 채워진">
                <a:extLst>
                  <a:ext uri="{FF2B5EF4-FFF2-40B4-BE49-F238E27FC236}">
                    <a16:creationId xmlns:a16="http://schemas.microsoft.com/office/drawing/2014/main" id="{9CEA3718-2226-B147-8340-78DDAAEC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465895" y="5978075"/>
                <a:ext cx="1944311" cy="1944311"/>
              </a:xfrm>
              <a:prstGeom prst="rect">
                <a:avLst/>
              </a:prstGeom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8877DB-AB6C-A746-9820-EBC639FA668A}"/>
                </a:ext>
              </a:extLst>
            </p:cNvPr>
            <p:cNvSpPr/>
            <p:nvPr/>
          </p:nvSpPr>
          <p:spPr>
            <a:xfrm>
              <a:off x="8013655" y="5636333"/>
              <a:ext cx="1071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dirty="0">
                  <a:highlight>
                    <a:srgbClr val="FFFF00"/>
                  </a:highlight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24.57%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994D0CE-AF05-7C4B-BF69-1F483A0EBE78}"/>
              </a:ext>
            </a:extLst>
          </p:cNvPr>
          <p:cNvSpPr txBox="1"/>
          <p:nvPr/>
        </p:nvSpPr>
        <p:spPr>
          <a:xfrm>
            <a:off x="999360" y="473407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시장성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A3210CE8-A535-9C4F-8FA3-9AA0730C97AD}"/>
              </a:ext>
            </a:extLst>
          </p:cNvPr>
          <p:cNvGrpSpPr/>
          <p:nvPr/>
        </p:nvGrpSpPr>
        <p:grpSpPr>
          <a:xfrm rot="16200000">
            <a:off x="251930" y="490075"/>
            <a:ext cx="906316" cy="648176"/>
            <a:chOff x="4801235" y="1610360"/>
            <a:chExt cx="9211945" cy="368935"/>
          </a:xfrm>
        </p:grpSpPr>
        <p:pic>
          <p:nvPicPr>
            <p:cNvPr id="44" name="Object 3">
              <a:extLst>
                <a:ext uri="{FF2B5EF4-FFF2-40B4-BE49-F238E27FC236}">
                  <a16:creationId xmlns:a16="http://schemas.microsoft.com/office/drawing/2014/main" id="{3CD28229-9E5D-194B-BA90-3547092FB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900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4942708" y="2417240"/>
            <a:ext cx="908958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4000" kern="0" spc="300" dirty="0">
                <a:solidFill>
                  <a:srgbClr val="0E1F55"/>
                </a:solidFill>
                <a:latin typeface="G마켓 산스 TTF Light"/>
                <a:ea typeface="G마켓 산스 TTF Light"/>
                <a:cs typeface="Noto Sans CJK KR Regular"/>
              </a:rPr>
              <a:t>01</a:t>
            </a:r>
            <a:endParaRPr lang="en-US" dirty="0">
              <a:latin typeface="G마켓 산스 TTF Light"/>
              <a:ea typeface="G마켓 산스 TTF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30810" y="3125737"/>
            <a:ext cx="8721101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블루투스 장치와 스마트폰 어플을 이용하여 기존 음성인식 엘리베이터 보다 경제적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26898" y="4278323"/>
            <a:ext cx="1132118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4000" kern="0" spc="300">
                <a:solidFill>
                  <a:srgbClr val="0E1F55"/>
                </a:solidFill>
                <a:latin typeface="G마켓 산스 TTF Light"/>
                <a:ea typeface="G마켓 산스 TTF Light"/>
                <a:cs typeface="Noto Sans CJK KR Regular"/>
              </a:rPr>
              <a:t>02</a:t>
            </a:r>
            <a:endParaRPr lang="en-US">
              <a:latin typeface="G마켓 산스 TTF Light"/>
              <a:ea typeface="G마켓 산스 TTF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5000" y="5143500"/>
            <a:ext cx="8721101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  <a:cs typeface="NanumSquare"/>
              </a:rPr>
              <a:t>이미 블루투스가 내장된 엘리베이터가 있어 확대성이 좋으며 </a:t>
            </a:r>
          </a:p>
          <a:p>
            <a:pPr lvl="0">
              <a:defRPr/>
            </a:pPr>
            <a:r>
              <a:rPr lang="ko-KR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  <a:cs typeface="NanumSquare"/>
              </a:rPr>
              <a:t>스마트폰을 소지한 모든 사용자가 대상이 될 수 있음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5951" y="6563809"/>
            <a:ext cx="1132118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4000" kern="0" spc="300">
                <a:solidFill>
                  <a:srgbClr val="0E1F55"/>
                </a:solidFill>
                <a:latin typeface="G마켓 산스 TTF Light"/>
                <a:ea typeface="G마켓 산스 TTF Light"/>
                <a:cs typeface="Noto Sans CJK KR Regular"/>
              </a:rPr>
              <a:t>03</a:t>
            </a:r>
            <a:endParaRPr lang="en-US">
              <a:latin typeface="G마켓 산스 TTF Light"/>
              <a:ea typeface="G마켓 산스 TTF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4053" y="7322703"/>
            <a:ext cx="8721101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누구나 불편함 없이 사용할 수 있는 앱의 목적에 맞게 시각장애인도 쉽게 앱 작동 가능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제스처를 통한 음성 설명서와 단순한 메뉴 구성 </a:t>
            </a:r>
            <a:r>
              <a:rPr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앱 사용법 음성 안내</a:t>
            </a:r>
            <a:endParaRPr lang="en-US" altLang="ko-KR" sz="17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/>
              <a:ea typeface="G마켓 산스 TTF Light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5275206" y="5183363"/>
            <a:ext cx="212343" cy="182615"/>
            <a:chOff x="1593440" y="7490296"/>
            <a:chExt cx="212343" cy="1826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593440" y="7490296"/>
              <a:ext cx="212343" cy="182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91016" y="3211400"/>
            <a:ext cx="212343" cy="182615"/>
            <a:chOff x="9942883" y="7490296"/>
            <a:chExt cx="212343" cy="1826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942883" y="7490296"/>
              <a:ext cx="212343" cy="182615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5730810" y="2428217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>
                <a:latin typeface="G마켓 산스 TTF Light"/>
                <a:ea typeface="G마켓 산스 TTF Light"/>
              </a:rPr>
              <a:t>경제성</a:t>
            </a:r>
            <a:endParaRPr lang="ko-Kore-KR" altLang="en-US" sz="3200" dirty="0">
              <a:latin typeface="G마켓 산스 TTF Light"/>
              <a:ea typeface="G마켓 산스 TTF Ligh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44053" y="6588700"/>
            <a:ext cx="2553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err="1">
                <a:latin typeface="G마켓 산스 TTF Light"/>
                <a:ea typeface="G마켓 산스 TTF Light"/>
              </a:rPr>
              <a:t>베리어프리</a:t>
            </a:r>
            <a:endParaRPr lang="ko-Kore-KR" altLang="en-US" sz="3200" dirty="0">
              <a:latin typeface="G마켓 산스 TTF Light"/>
              <a:ea typeface="G마켓 산스 TTF Light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715000" y="4333012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G마켓 산스 TTF Light"/>
                <a:ea typeface="G마켓 산스 TTF Light"/>
              </a:rPr>
              <a:t>접근성</a:t>
            </a:r>
          </a:p>
        </p:txBody>
      </p:sp>
      <p:grpSp>
        <p:nvGrpSpPr>
          <p:cNvPr id="82" name="그룹 1007"/>
          <p:cNvGrpSpPr/>
          <p:nvPr/>
        </p:nvGrpSpPr>
        <p:grpSpPr>
          <a:xfrm>
            <a:off x="5304259" y="7400655"/>
            <a:ext cx="212343" cy="182615"/>
            <a:chOff x="1593440" y="7490296"/>
            <a:chExt cx="212343" cy="182615"/>
          </a:xfrm>
        </p:grpSpPr>
        <p:pic>
          <p:nvPicPr>
            <p:cNvPr id="83" name="Object 3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593440" y="7490296"/>
              <a:ext cx="212343" cy="182615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99360" y="473407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 err="1">
                <a:solidFill>
                  <a:srgbClr val="0A225A"/>
                </a:solidFill>
                <a:latin typeface="G마켓 산스 TTF Medium"/>
                <a:ea typeface="G마켓 산스 TTF Medium"/>
              </a:rPr>
              <a:t>띵동</a:t>
            </a:r>
            <a:r>
              <a:rPr lang="ko-KR" altLang="en-US" sz="4000" dirty="0">
                <a:solidFill>
                  <a:srgbClr val="0A225A"/>
                </a:solidFill>
                <a:latin typeface="G마켓 산스 TTF Medium"/>
                <a:ea typeface="G마켓 산스 TTF Medium"/>
              </a:rPr>
              <a:t> 포인트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마켓 산스 TTF Medium"/>
              <a:ea typeface="G마켓 산스 TTF Medium"/>
            </a:endParaRPr>
          </a:p>
        </p:txBody>
      </p:sp>
      <p:grpSp>
        <p:nvGrpSpPr>
          <p:cNvPr id="26" name="그룹 1001"/>
          <p:cNvGrpSpPr/>
          <p:nvPr/>
        </p:nvGrpSpPr>
        <p:grpSpPr>
          <a:xfrm rot="16200000">
            <a:off x="251930" y="490075"/>
            <a:ext cx="906316" cy="648176"/>
            <a:chOff x="4801235" y="1610360"/>
            <a:chExt cx="9211945" cy="368935"/>
          </a:xfrm>
        </p:grpSpPr>
        <p:pic>
          <p:nvPicPr>
            <p:cNvPr id="27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矩形 48"/>
          <p:cNvSpPr/>
          <p:nvPr/>
        </p:nvSpPr>
        <p:spPr>
          <a:xfrm>
            <a:off x="6287132" y="5928042"/>
            <a:ext cx="10337481" cy="44627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77800" indent="-177800" algn="ctr" defTabSz="802005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300" dirty="0">
                <a:latin typeface="G마켓 산스 TTF Light"/>
                <a:ea typeface="G마켓 산스 TTF Light"/>
                <a:cs typeface="Arial"/>
              </a:rPr>
              <a:t>AI </a:t>
            </a:r>
            <a:r>
              <a:rPr lang="en-US" altLang="ko-KR" sz="2300" dirty="0" err="1">
                <a:latin typeface="G마켓 산스 TTF Light"/>
                <a:ea typeface="G마켓 산스 TTF Light"/>
                <a:cs typeface="Arial"/>
              </a:rPr>
              <a:t>스피커를</a:t>
            </a:r>
            <a:r>
              <a:rPr lang="en-US" altLang="ko-KR" sz="2300" dirty="0">
                <a:latin typeface="G마켓 산스 TTF Light"/>
                <a:ea typeface="G마켓 산스 TTF Light"/>
                <a:cs typeface="Arial"/>
              </a:rPr>
              <a:t>  </a:t>
            </a:r>
            <a:r>
              <a:rPr lang="en-US" altLang="ko-KR" sz="2300" dirty="0" err="1">
                <a:latin typeface="G마켓 산스 TTF Light"/>
                <a:ea typeface="G마켓 산스 TTF Light"/>
                <a:cs typeface="Arial"/>
              </a:rPr>
              <a:t>통해</a:t>
            </a:r>
            <a:r>
              <a:rPr lang="en-US" altLang="ko-KR" sz="2300" dirty="0">
                <a:latin typeface="G마켓 산스 TTF Light"/>
                <a:ea typeface="G마켓 산스 TTF Light"/>
                <a:cs typeface="Arial"/>
              </a:rPr>
              <a:t> </a:t>
            </a:r>
            <a:r>
              <a:rPr lang="ko-KR" altLang="en-US" sz="2300" dirty="0">
                <a:latin typeface="G마켓 산스 TTF Light"/>
                <a:ea typeface="G마켓 산스 TTF Light"/>
                <a:cs typeface="Arial"/>
              </a:rPr>
              <a:t>집 안에서 음성으로 엘리베이터 호출 </a:t>
            </a:r>
            <a:r>
              <a:rPr sz="2300" dirty="0">
                <a:latin typeface="G마켓 산스 TTF Light"/>
                <a:ea typeface="G마켓 산스 TTF Light"/>
                <a:cs typeface="나눔고딕"/>
              </a:rPr>
              <a:t>(“</a:t>
            </a:r>
            <a:r>
              <a:rPr sz="2300" dirty="0" err="1">
                <a:latin typeface="G마켓 산스 TTF Light"/>
                <a:ea typeface="G마켓 산스 TTF Light"/>
                <a:cs typeface="나눔고딕"/>
              </a:rPr>
              <a:t>엘리베이터</a:t>
            </a:r>
            <a:r>
              <a:rPr sz="2300" dirty="0">
                <a:latin typeface="G마켓 산스 TTF Light"/>
                <a:ea typeface="G마켓 산스 TTF Light"/>
                <a:cs typeface="나눔고딕"/>
              </a:rPr>
              <a:t> </a:t>
            </a:r>
            <a:r>
              <a:rPr sz="2300" dirty="0" err="1">
                <a:latin typeface="G마켓 산스 TTF Light"/>
                <a:ea typeface="G마켓 산스 TTF Light"/>
                <a:cs typeface="나눔고딕"/>
              </a:rPr>
              <a:t>호출해줘</a:t>
            </a:r>
            <a:r>
              <a:rPr sz="2300" dirty="0">
                <a:latin typeface="G마켓 산스 TTF Light"/>
                <a:ea typeface="G마켓 산스 TTF Light"/>
                <a:cs typeface="나눔고딕"/>
              </a:rPr>
              <a:t>~”)</a:t>
            </a:r>
            <a:endParaRPr lang="ko-KR" altLang="en-US" sz="2300" dirty="0">
              <a:latin typeface="G마켓 산스 TTF Light"/>
              <a:ea typeface="G마켓 산스 TTF Light"/>
              <a:cs typeface="Arial"/>
            </a:endParaRPr>
          </a:p>
        </p:txBody>
      </p:sp>
      <p:cxnSp>
        <p:nvCxnSpPr>
          <p:cNvPr id="1046" name="直接连接符 39"/>
          <p:cNvCxnSpPr/>
          <p:nvPr/>
        </p:nvCxnSpPr>
        <p:spPr>
          <a:xfrm>
            <a:off x="5723888" y="3495992"/>
            <a:ext cx="14604" cy="751840"/>
          </a:xfrm>
          <a:prstGeom prst="line">
            <a:avLst/>
          </a:prstGeom>
          <a:ln w="28575" cap="flat" cmpd="sng">
            <a:solidFill>
              <a:srgbClr val="A6A6A6">
                <a:alpha val="100000"/>
              </a:srgbClr>
            </a:solidFill>
            <a:prstDash val="solid"/>
            <a:round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接连接符 40"/>
          <p:cNvCxnSpPr/>
          <p:nvPr/>
        </p:nvCxnSpPr>
        <p:spPr>
          <a:xfrm rot="5400000">
            <a:off x="6644003" y="4981892"/>
            <a:ext cx="747395" cy="3175"/>
          </a:xfrm>
          <a:prstGeom prst="line">
            <a:avLst/>
          </a:prstGeom>
          <a:ln w="28575" cap="flat" cmpd="sng">
            <a:solidFill>
              <a:srgbClr val="FFCD4A">
                <a:alpha val="100000"/>
              </a:srgbClr>
            </a:solidFill>
            <a:prstDash val="solid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接连接符 41"/>
          <p:cNvCxnSpPr/>
          <p:nvPr/>
        </p:nvCxnSpPr>
        <p:spPr>
          <a:xfrm rot="5400000">
            <a:off x="5354953" y="6140132"/>
            <a:ext cx="747395" cy="3175"/>
          </a:xfrm>
          <a:prstGeom prst="line">
            <a:avLst/>
          </a:prstGeom>
          <a:ln w="28575" cap="flat" cmpd="sng">
            <a:solidFill>
              <a:srgbClr val="A0B4E6">
                <a:alpha val="100000"/>
              </a:srgbClr>
            </a:solidFill>
            <a:prstDash val="solid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矩形 43"/>
          <p:cNvSpPr/>
          <p:nvPr/>
        </p:nvSpPr>
        <p:spPr>
          <a:xfrm>
            <a:off x="3143566" y="3631247"/>
            <a:ext cx="2331720" cy="44627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77800" indent="-177800" algn="l" defTabSz="802005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3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현대엘리베이터</a:t>
            </a:r>
            <a:r>
              <a:rPr lang="ko-KR" altLang="en-US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057" name="TextBox 52"/>
          <p:cNvSpPr txBox="1"/>
          <p:nvPr/>
        </p:nvSpPr>
        <p:spPr>
          <a:xfrm>
            <a:off x="2846068" y="5900737"/>
            <a:ext cx="3410585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3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코맥스</a:t>
            </a:r>
            <a:r>
              <a:rPr lang="ko-KR" altLang="en-US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 &amp; 카카오</a:t>
            </a:r>
          </a:p>
        </p:txBody>
      </p:sp>
      <p:sp>
        <p:nvSpPr>
          <p:cNvPr id="1063" name="TextBox 1062"/>
          <p:cNvSpPr txBox="1"/>
          <p:nvPr/>
        </p:nvSpPr>
        <p:spPr>
          <a:xfrm>
            <a:off x="5239383" y="4810442"/>
            <a:ext cx="1490980" cy="4457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300" spc="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/>
              </a:rPr>
              <a:t>블루앤</a:t>
            </a:r>
            <a:r>
              <a:rPr lang="ko-KR" altLang="en-US" sz="2300" spc="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/>
              </a:rPr>
              <a:t>*</a:t>
            </a:r>
            <a:endParaRPr lang="ko-KR" altLang="en-US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Noto Sans CJK KR Regular"/>
            </a:endParaRPr>
          </a:p>
        </p:txBody>
      </p:sp>
      <p:sp>
        <p:nvSpPr>
          <p:cNvPr id="1064" name="TextBox 1063"/>
          <p:cNvSpPr txBox="1"/>
          <p:nvPr/>
        </p:nvSpPr>
        <p:spPr>
          <a:xfrm>
            <a:off x="7266303" y="4835842"/>
            <a:ext cx="8573135" cy="44627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300" dirty="0">
                <a:latin typeface="G마켓 산스 TTF Light"/>
                <a:ea typeface="G마켓 산스 TTF Light"/>
              </a:rPr>
              <a:t> 스마트폰 블루투스 센서를 통한 출입구 및 엘리베이터 자동 개방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0287" y="403859"/>
            <a:ext cx="5777230" cy="132343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394335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 dirty="0" err="1">
                <a:solidFill>
                  <a:srgbClr val="0A225A"/>
                </a:solidFill>
                <a:latin typeface="G마켓 산스 TTF Medium"/>
                <a:ea typeface="G마켓 산스 TTF Medium"/>
              </a:rPr>
              <a:t>띵동플랜</a:t>
            </a:r>
            <a:endParaRPr lang="ko-KR" altLang="en-US" sz="4000" dirty="0">
              <a:solidFill>
                <a:srgbClr val="0A225A"/>
              </a:solidFill>
              <a:latin typeface="G마켓 산스 TTF Medium"/>
              <a:ea typeface="G마켓 산스 TTF Medium"/>
            </a:endParaRPr>
          </a:p>
          <a:p>
            <a:pPr marL="0" indent="0" algn="l" defTabSz="394335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4000" dirty="0">
              <a:latin typeface="G마켓 산스 TTF Medium"/>
              <a:ea typeface="G마켓 산스 TTF Medium"/>
            </a:endParaRPr>
          </a:p>
        </p:txBody>
      </p:sp>
      <p:grpSp>
        <p:nvGrpSpPr>
          <p:cNvPr id="22" name="그룹 1001"/>
          <p:cNvGrpSpPr/>
          <p:nvPr/>
        </p:nvGrpSpPr>
        <p:grpSpPr>
          <a:xfrm rot="16200000">
            <a:off x="31750" y="710565"/>
            <a:ext cx="1348105" cy="648970"/>
            <a:chOff x="31750" y="710565"/>
            <a:chExt cx="1348105" cy="648970"/>
          </a:xfrm>
        </p:grpSpPr>
        <p:pic>
          <p:nvPicPr>
            <p:cNvPr id="23" name="Object 3" descr="/var/mobile/Containers/Data/Application/A6510E58-0A85-4A82-87BF-47502A56DAAE/tmp/_d/image47.png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1750" y="710565"/>
              <a:ext cx="1348105" cy="648970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6343966" y="3627437"/>
            <a:ext cx="9851390" cy="4457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300" dirty="0">
                <a:latin typeface="G마켓 산스 TTF Light"/>
                <a:ea typeface="G마켓 산스 TTF Light"/>
              </a:rPr>
              <a:t>안면, 모션 인식을 통한 엘리베이터 층수 지정(저장)후 자동 층수 입력</a:t>
            </a:r>
          </a:p>
        </p:txBody>
      </p:sp>
      <p:sp>
        <p:nvSpPr>
          <p:cNvPr id="1066" name="TextBox 1065"/>
          <p:cNvSpPr txBox="1"/>
          <p:nvPr/>
        </p:nvSpPr>
        <p:spPr>
          <a:xfrm>
            <a:off x="1032827" y="1057275"/>
            <a:ext cx="4639945" cy="4457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300" dirty="0">
                <a:latin typeface="G마켓 산스 TTF Medium"/>
                <a:ea typeface="G마켓 산스 TTF Medium"/>
              </a:rPr>
              <a:t>희망 </a:t>
            </a:r>
            <a:r>
              <a:rPr lang="ko-KR" altLang="en-US" sz="2300" dirty="0" err="1">
                <a:latin typeface="G마켓 산스 TTF Medium"/>
                <a:ea typeface="G마켓 산스 TTF Medium"/>
              </a:rPr>
              <a:t>협업체</a:t>
            </a:r>
            <a:r>
              <a:rPr lang="ko-KR" altLang="en-US" sz="2300" dirty="0">
                <a:latin typeface="G마켓 산스 TTF Medium"/>
                <a:ea typeface="G마켓 산스 TTF Medium"/>
              </a:rPr>
              <a:t> </a:t>
            </a:r>
            <a:r>
              <a:rPr lang="ko-KR" altLang="en-US" sz="2300" dirty="0" err="1">
                <a:latin typeface="G마켓 산스 TTF Medium"/>
                <a:ea typeface="G마켓 산스 TTF Medium"/>
              </a:rPr>
              <a:t>ㅣ</a:t>
            </a:r>
            <a:r>
              <a:rPr lang="ko-KR" altLang="en-US" sz="2300" dirty="0">
                <a:latin typeface="G마켓 산스 TTF Medium"/>
                <a:ea typeface="G마켓 산스 TTF Medium"/>
              </a:rPr>
              <a:t> 추가 발전 기술</a:t>
            </a:r>
          </a:p>
        </p:txBody>
      </p:sp>
      <p:sp>
        <p:nvSpPr>
          <p:cNvPr id="1067" name="矩形 1066"/>
          <p:cNvSpPr/>
          <p:nvPr/>
        </p:nvSpPr>
        <p:spPr>
          <a:xfrm>
            <a:off x="185057" y="9395097"/>
            <a:ext cx="8487410" cy="650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77800" indent="-177800" algn="l" defTabSz="802005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*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블루앤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: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스마트폰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,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블루투스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하이패스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출입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솔루션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업체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/>
              <a:ea typeface="G마켓 산스 TTF Light"/>
            </a:endParaRPr>
          </a:p>
          <a:p>
            <a:pPr marL="177800" indent="-177800" algn="l" defTabSz="802005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*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코맥스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: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주거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공관에서의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네트워크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음성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제어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기술과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인공지능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플랫폼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개발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 </a:t>
            </a:r>
            <a:r>
              <a:rPr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/>
                <a:ea typeface="G마켓 산스 TTF Light"/>
              </a:rPr>
              <a:t>기업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/>
              <a:ea typeface="G마켓 산스 TTF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30287" y="527685"/>
            <a:ext cx="5777230" cy="707886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394335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 dirty="0">
                <a:solidFill>
                  <a:srgbClr val="0A225A"/>
                </a:solidFill>
                <a:latin typeface="G마켓 산스 TTF Medium"/>
                <a:ea typeface="G마켓 산스 TTF Medium"/>
              </a:rPr>
              <a:t>최종목표</a:t>
            </a:r>
          </a:p>
        </p:txBody>
      </p:sp>
      <p:sp>
        <p:nvSpPr>
          <p:cNvPr id="1070" name="TextBox 1069"/>
          <p:cNvSpPr txBox="1"/>
          <p:nvPr/>
        </p:nvSpPr>
        <p:spPr>
          <a:xfrm>
            <a:off x="5181194" y="8455718"/>
            <a:ext cx="8915400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100" dirty="0">
                <a:solidFill>
                  <a:srgbClr val="F18E2C"/>
                </a:solidFill>
                <a:latin typeface="G마켓 산스 TTF Medium"/>
                <a:ea typeface="G마켓 산스 TTF Medium"/>
              </a:rPr>
              <a:t>All-in-One</a:t>
            </a:r>
            <a:r>
              <a:rPr lang="en-US" altLang="ko-KR" sz="4300" dirty="0">
                <a:solidFill>
                  <a:srgbClr val="AD9374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4100" dirty="0" err="1">
                <a:solidFill>
                  <a:srgbClr val="262626"/>
                </a:solidFill>
                <a:latin typeface="G마켓 산스 TTF Medium"/>
                <a:ea typeface="G마켓 산스 TTF Medium"/>
              </a:rPr>
              <a:t>엘리베이터</a:t>
            </a:r>
            <a:r>
              <a:rPr lang="en-US" altLang="ko-KR" sz="4100" dirty="0">
                <a:solidFill>
                  <a:srgbClr val="262626"/>
                </a:solidFill>
                <a:latin typeface="G마켓 산스 TTF Medium"/>
                <a:ea typeface="G마켓 산스 TTF Medium"/>
              </a:rPr>
              <a:t> 앱 “</a:t>
            </a:r>
            <a:r>
              <a:rPr lang="en-US" altLang="ko-KR" sz="4100" dirty="0" err="1">
                <a:solidFill>
                  <a:srgbClr val="262626"/>
                </a:solidFill>
                <a:latin typeface="G마켓 산스 TTF Medium"/>
                <a:ea typeface="G마켓 산스 TTF Medium"/>
              </a:rPr>
              <a:t>띵동</a:t>
            </a:r>
            <a:r>
              <a:rPr lang="en-US" altLang="ko-KR" sz="4100" dirty="0">
                <a:solidFill>
                  <a:srgbClr val="262626"/>
                </a:solidFill>
                <a:latin typeface="G마켓 산스 TTF Medium"/>
                <a:ea typeface="G마켓 산스 TTF Medium"/>
              </a:rPr>
              <a:t>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2FCE6C-2EAA-45C0-8AC6-E577D5ECBABB}"/>
              </a:ext>
            </a:extLst>
          </p:cNvPr>
          <p:cNvGrpSpPr/>
          <p:nvPr/>
        </p:nvGrpSpPr>
        <p:grpSpPr>
          <a:xfrm>
            <a:off x="6250073" y="2205785"/>
            <a:ext cx="6018127" cy="5422964"/>
            <a:chOff x="5926537" y="1473137"/>
            <a:chExt cx="5787855" cy="5422964"/>
          </a:xfrm>
        </p:grpSpPr>
        <p:grpSp>
          <p:nvGrpSpPr>
            <p:cNvPr id="1084" name="그룹 1083"/>
            <p:cNvGrpSpPr/>
            <p:nvPr/>
          </p:nvGrpSpPr>
          <p:grpSpPr>
            <a:xfrm>
              <a:off x="5926537" y="1473137"/>
              <a:ext cx="5787855" cy="5422964"/>
              <a:chOff x="5926534" y="617093"/>
              <a:chExt cx="6909356" cy="6473761"/>
            </a:xfrm>
          </p:grpSpPr>
          <p:sp>
            <p:nvSpPr>
              <p:cNvPr id="1073" name="타원 1072"/>
              <p:cNvSpPr/>
              <p:nvPr/>
            </p:nvSpPr>
            <p:spPr>
              <a:xfrm>
                <a:off x="7199756" y="617093"/>
                <a:ext cx="4320540" cy="4320540"/>
              </a:xfrm>
              <a:prstGeom prst="ellipse">
                <a:avLst/>
              </a:prstGeom>
              <a:solidFill>
                <a:srgbClr val="E0E0E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74" name="타원 1073"/>
              <p:cNvSpPr/>
              <p:nvPr/>
            </p:nvSpPr>
            <p:spPr>
              <a:xfrm>
                <a:off x="5926534" y="2770314"/>
                <a:ext cx="4320540" cy="4320540"/>
              </a:xfrm>
              <a:prstGeom prst="ellipse">
                <a:avLst/>
              </a:prstGeom>
              <a:solidFill>
                <a:srgbClr val="C0CDE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G마켓 산스 TTF Medium"/>
                  <a:ea typeface="G마켓 산스 TTF Medium"/>
                </a:endParaRPr>
              </a:p>
            </p:txBody>
          </p:sp>
          <p:sp>
            <p:nvSpPr>
              <p:cNvPr id="1075" name="타원 1074"/>
              <p:cNvSpPr/>
              <p:nvPr/>
            </p:nvSpPr>
            <p:spPr>
              <a:xfrm>
                <a:off x="8515350" y="2770314"/>
                <a:ext cx="4320540" cy="4320540"/>
              </a:xfrm>
              <a:prstGeom prst="ellipse">
                <a:avLst/>
              </a:prstGeom>
              <a:solidFill>
                <a:srgbClr val="FFEF99">
                  <a:alpha val="7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G마켓 산스 TTF Medium"/>
                  <a:ea typeface="G마켓 산스 TTF Medium"/>
                </a:endParaRPr>
              </a:p>
            </p:txBody>
          </p:sp>
          <p:sp>
            <p:nvSpPr>
              <p:cNvPr id="1076" name="TextBox 1075"/>
              <p:cNvSpPr txBox="1"/>
              <p:nvPr/>
            </p:nvSpPr>
            <p:spPr>
              <a:xfrm>
                <a:off x="8587131" y="2498824"/>
                <a:ext cx="2324100" cy="624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2800" dirty="0">
                    <a:solidFill>
                      <a:srgbClr val="262626"/>
                    </a:solidFill>
                    <a:latin typeface="G마켓 산스 TTF Medium"/>
                    <a:ea typeface="G마켓 산스 TTF Medium"/>
                  </a:rPr>
                  <a:t>Voice</a:t>
                </a:r>
              </a:p>
            </p:txBody>
          </p:sp>
          <p:sp>
            <p:nvSpPr>
              <p:cNvPr id="1077" name="TextBox 1076"/>
              <p:cNvSpPr txBox="1"/>
              <p:nvPr/>
            </p:nvSpPr>
            <p:spPr>
              <a:xfrm>
                <a:off x="7252907" y="4689679"/>
                <a:ext cx="1752598" cy="624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2800" dirty="0">
                    <a:solidFill>
                      <a:srgbClr val="262626"/>
                    </a:solidFill>
                    <a:latin typeface="G마켓 산스 TTF Medium"/>
                    <a:ea typeface="G마켓 산스 TTF Medium"/>
                  </a:rPr>
                  <a:t>Face</a:t>
                </a:r>
              </a:p>
            </p:txBody>
          </p:sp>
          <p:sp>
            <p:nvSpPr>
              <p:cNvPr id="1078" name="TextBox 1077"/>
              <p:cNvSpPr txBox="1"/>
              <p:nvPr/>
            </p:nvSpPr>
            <p:spPr>
              <a:xfrm>
                <a:off x="9964390" y="4685207"/>
                <a:ext cx="2319655" cy="624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2800" dirty="0">
                    <a:solidFill>
                      <a:srgbClr val="262626"/>
                    </a:solidFill>
                    <a:latin typeface="G마켓 산스 TTF Medium"/>
                    <a:ea typeface="G마켓 산스 TTF Medium"/>
                  </a:rPr>
                  <a:t>Motion</a:t>
                </a:r>
              </a:p>
            </p:txBody>
          </p:sp>
        </p:grpSp>
        <p:pic>
          <p:nvPicPr>
            <p:cNvPr id="1086" name="그림 108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94525" y="3619663"/>
              <a:ext cx="1451051" cy="1511367"/>
            </a:xfrm>
            <a:prstGeom prst="rect">
              <a:avLst/>
            </a:prstGeom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9F20D811-2F3F-46AE-B139-88FF51EDCF05}"/>
              </a:ext>
            </a:extLst>
          </p:cNvPr>
          <p:cNvGrpSpPr/>
          <p:nvPr/>
        </p:nvGrpSpPr>
        <p:grpSpPr>
          <a:xfrm rot="16200000">
            <a:off x="251930" y="490075"/>
            <a:ext cx="906316" cy="648176"/>
            <a:chOff x="4801235" y="1610360"/>
            <a:chExt cx="9211945" cy="368935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8FEB5403-AF93-473D-BF4B-E38C21BC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17116" y="0"/>
            <a:ext cx="13838981" cy="10287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CEE7EAF-344C-0247-895F-8BE7416A4759}"/>
              </a:ext>
            </a:extLst>
          </p:cNvPr>
          <p:cNvGrpSpPr/>
          <p:nvPr/>
        </p:nvGrpSpPr>
        <p:grpSpPr>
          <a:xfrm>
            <a:off x="9448800" y="4305300"/>
            <a:ext cx="7827267" cy="2133600"/>
            <a:chOff x="9685972" y="3169681"/>
            <a:chExt cx="7903467" cy="178719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7BABA05-FEB3-AF4A-B46C-3A4CEA3D03C7}"/>
                </a:ext>
              </a:extLst>
            </p:cNvPr>
            <p:cNvGrpSpPr/>
            <p:nvPr/>
          </p:nvGrpSpPr>
          <p:grpSpPr>
            <a:xfrm>
              <a:off x="9685972" y="3169681"/>
              <a:ext cx="7903467" cy="1787193"/>
              <a:chOff x="9685973" y="3169681"/>
              <a:chExt cx="7903467" cy="17871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FA8BFF-CB50-854A-9C62-FAFA7C518A93}"/>
                  </a:ext>
                </a:extLst>
              </p:cNvPr>
              <p:cNvSpPr txBox="1"/>
              <p:nvPr/>
            </p:nvSpPr>
            <p:spPr>
              <a:xfrm>
                <a:off x="9747079" y="3379192"/>
                <a:ext cx="7842362" cy="157768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l" defTabSz="393752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5000" b="0" i="0" baseline="0" dirty="0">
                    <a:solidFill>
                      <a:srgbClr val="000000">
                        <a:alpha val="100000"/>
                      </a:srgbClr>
                    </a:solidFill>
                    <a:latin typeface="G마켓 산스 TTF Bold"/>
                    <a:ea typeface="G마켓 산스 TTF Bold"/>
                  </a:rPr>
                  <a:t>        </a:t>
                </a:r>
                <a:r>
                  <a:rPr kumimoji="1" lang="ko-KR" altLang="en-US" sz="4800" b="0" i="0" baseline="0" dirty="0">
                    <a:solidFill>
                      <a:srgbClr val="000000">
                        <a:alpha val="100000"/>
                      </a:srgbClr>
                    </a:solidFill>
                    <a:latin typeface="G마켓 산스 TTF Bold"/>
                    <a:ea typeface="G마켓 산스 TTF Bold"/>
                  </a:rPr>
                  <a:t>과 함께</a:t>
                </a:r>
              </a:p>
              <a:p>
                <a:pPr marL="0" lvl="0" indent="0" algn="l" defTabSz="393752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800" b="0" i="0" baseline="0" dirty="0" err="1">
                    <a:solidFill>
                      <a:srgbClr val="000000">
                        <a:alpha val="100000"/>
                      </a:srgbClr>
                    </a:solidFill>
                    <a:latin typeface="G마켓 산스 TTF Bold"/>
                    <a:ea typeface="G마켓 산스 TTF Bold"/>
                  </a:rPr>
                  <a:t>언택트</a:t>
                </a:r>
                <a:r>
                  <a:rPr kumimoji="1" lang="ko-KR" altLang="en-US" sz="4800" b="0" i="0" baseline="0" dirty="0">
                    <a:solidFill>
                      <a:srgbClr val="000000">
                        <a:alpha val="100000"/>
                      </a:srgbClr>
                    </a:solidFill>
                    <a:latin typeface="G마켓 산스 TTF Bold"/>
                    <a:ea typeface="G마켓 산스 TTF Bold"/>
                  </a:rPr>
                  <a:t> 시대를 </a:t>
                </a:r>
                <a:r>
                  <a:rPr kumimoji="1" lang="ko-KR" altLang="en-US" sz="4800" b="0" i="0" baseline="0" dirty="0">
                    <a:solidFill>
                      <a:srgbClr val="EEC55A">
                        <a:alpha val="100000"/>
                      </a:srgbClr>
                    </a:solidFill>
                    <a:latin typeface="G마켓 산스 TTF Bold"/>
                    <a:ea typeface="G마켓 산스 TTF Bold"/>
                  </a:rPr>
                  <a:t>스마트</a:t>
                </a:r>
                <a:r>
                  <a:rPr kumimoji="1" lang="ko-KR" altLang="en-US" sz="4800" b="0" i="0" baseline="0" dirty="0">
                    <a:solidFill>
                      <a:srgbClr val="000000">
                        <a:alpha val="100000"/>
                      </a:srgbClr>
                    </a:solidFill>
                    <a:latin typeface="G마켓 산스 TTF Bold"/>
                    <a:ea typeface="G마켓 산스 TTF Bold"/>
                  </a:rPr>
                  <a:t> 하게</a:t>
                </a:r>
                <a:endParaRPr kumimoji="1" lang="ko-KR" altLang="en-US" sz="4800" b="0" i="0" dirty="0">
                  <a:solidFill>
                    <a:srgbClr val="000000">
                      <a:alpha val="100000"/>
                    </a:srgbClr>
                  </a:solidFill>
                  <a:latin typeface="G마켓 산스 TTF Bold"/>
                  <a:ea typeface="G마켓 산스 TTF Bold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9072EA-135A-8747-B1CC-CEF36F53EA16}"/>
                  </a:ext>
                </a:extLst>
              </p:cNvPr>
              <p:cNvSpPr txBox="1"/>
              <p:nvPr/>
            </p:nvSpPr>
            <p:spPr>
              <a:xfrm>
                <a:off x="9685973" y="3169681"/>
                <a:ext cx="2131615" cy="99835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l" defTabSz="393752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6000" b="1" i="0" baseline="0">
                    <a:solidFill>
                      <a:srgbClr val="0A225A">
                        <a:alpha val="100000"/>
                      </a:srgbClr>
                    </a:solidFill>
                    <a:latin typeface="G마켓 산스 TTF Bold"/>
                    <a:ea typeface="G마켓 산스 TTF Bold"/>
                  </a:rPr>
                  <a:t>띵동</a:t>
                </a:r>
                <a:endParaRPr kumimoji="0" lang="ko-KR" altLang="en-US" sz="6000" b="1" i="0">
                  <a:solidFill>
                    <a:srgbClr val="0A225A">
                      <a:alpha val="100000"/>
                    </a:srgbClr>
                  </a:solidFill>
                  <a:latin typeface="G마켓 산스 TTF Bold"/>
                  <a:ea typeface="G마켓 산스 TTF Bold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3956BF2-B67F-FF42-890E-2EC5A0C7AA85}"/>
                </a:ext>
              </a:extLst>
            </p:cNvPr>
            <p:cNvSpPr/>
            <p:nvPr/>
          </p:nvSpPr>
          <p:spPr>
            <a:xfrm>
              <a:off x="13996217" y="3871793"/>
              <a:ext cx="152381" cy="152381"/>
            </a:xfrm>
            <a:prstGeom prst="ellipse">
              <a:avLst/>
            </a:prstGeom>
            <a:solidFill>
              <a:srgbClr val="EEC55A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en-US" altLang="en-US" sz="1200" b="0" i="0" baseline="0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FD9C051-79CD-614D-881A-4693014BEC3F}"/>
                </a:ext>
              </a:extLst>
            </p:cNvPr>
            <p:cNvSpPr/>
            <p:nvPr/>
          </p:nvSpPr>
          <p:spPr>
            <a:xfrm>
              <a:off x="14542436" y="3871793"/>
              <a:ext cx="152381" cy="152381"/>
            </a:xfrm>
            <a:prstGeom prst="ellipse">
              <a:avLst/>
            </a:prstGeom>
            <a:solidFill>
              <a:srgbClr val="EEC55A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en-US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F9C3D4-AB27-744B-AFEA-21FD07356434}"/>
                </a:ext>
              </a:extLst>
            </p:cNvPr>
            <p:cNvSpPr/>
            <p:nvPr/>
          </p:nvSpPr>
          <p:spPr>
            <a:xfrm>
              <a:off x="15151962" y="3871793"/>
              <a:ext cx="150763" cy="152381"/>
            </a:xfrm>
            <a:prstGeom prst="ellipse">
              <a:avLst/>
            </a:prstGeom>
            <a:solidFill>
              <a:srgbClr val="EEC55A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en-US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</p:spTree>
  </p:cSld>
  <p:clrMapOvr>
    <a:masterClrMapping/>
  </p:clrMapOvr>
  <p:transition advTm="2805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3076"/>
          <p:cNvSpPr txBox="1"/>
          <p:nvPr/>
        </p:nvSpPr>
        <p:spPr>
          <a:xfrm>
            <a:off x="1005084" y="492770"/>
            <a:ext cx="9967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 err="1">
                <a:solidFill>
                  <a:srgbClr val="0A225A"/>
                </a:solidFill>
                <a:latin typeface="G마켓 산스 TTF Medium"/>
                <a:ea typeface="G마켓 산스 TTF Medium"/>
              </a:rPr>
              <a:t>기술배경</a:t>
            </a:r>
            <a:endParaRPr lang="ko-KR" altLang="en-US" sz="4000" dirty="0">
              <a:solidFill>
                <a:srgbClr val="0A225A"/>
              </a:solidFill>
              <a:latin typeface="G마켓 산스 TTF Medium"/>
              <a:ea typeface="G마켓 산스 TTF Medium"/>
            </a:endParaRP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b="1" dirty="0">
              <a:solidFill>
                <a:srgbClr val="0A225A"/>
              </a:solidFill>
              <a:latin typeface="G마켓 산스 TTF Bold"/>
              <a:ea typeface="G마켓 산스 TTF Bold"/>
            </a:endParaRPr>
          </a:p>
        </p:txBody>
      </p:sp>
      <p:grpSp>
        <p:nvGrpSpPr>
          <p:cNvPr id="7" name="그룹 1001"/>
          <p:cNvGrpSpPr/>
          <p:nvPr/>
        </p:nvGrpSpPr>
        <p:grpSpPr>
          <a:xfrm rot="16200000">
            <a:off x="251930" y="490075"/>
            <a:ext cx="906316" cy="648176"/>
            <a:chOff x="4801235" y="1610360"/>
            <a:chExt cx="9211945" cy="368935"/>
          </a:xfrm>
        </p:grpSpPr>
        <p:pic>
          <p:nvPicPr>
            <p:cNvPr id="8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314BCC-B562-B946-B1F3-8097FC62AFE5}"/>
              </a:ext>
            </a:extLst>
          </p:cNvPr>
          <p:cNvSpPr/>
          <p:nvPr/>
        </p:nvSpPr>
        <p:spPr>
          <a:xfrm>
            <a:off x="380999" y="4353874"/>
            <a:ext cx="6612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4</a:t>
            </a:r>
            <a:r>
              <a:rPr lang="ko-KR" altLang="en-US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차 산업 혁명의 핵심 기술인 사물 인터넷</a:t>
            </a:r>
            <a:r>
              <a:rPr lang="en-US" altLang="ko-KR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lang="en" altLang="ko-Kore-KR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IoT)</a:t>
            </a:r>
            <a:r>
              <a:rPr lang="ko-KR" altLang="en-US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</a:t>
            </a:r>
            <a:endParaRPr lang="en-US" altLang="ko-KR" sz="24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lang="ko-KR" altLang="en-US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우리의 일상생활에 접목하는 경우 많아짐</a:t>
            </a:r>
            <a:endParaRPr lang="en-US" altLang="ko-KR" sz="24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0133FC-973E-B74C-8745-CF763D7516B5}"/>
              </a:ext>
            </a:extLst>
          </p:cNvPr>
          <p:cNvSpPr/>
          <p:nvPr/>
        </p:nvSpPr>
        <p:spPr>
          <a:xfrm>
            <a:off x="7783286" y="5615187"/>
            <a:ext cx="1112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코로나 </a:t>
            </a:r>
            <a:r>
              <a:rPr lang="en-US" altLang="ko-KR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19</a:t>
            </a:r>
            <a:r>
              <a:rPr lang="ko-KR" altLang="en-US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로 인해 </a:t>
            </a:r>
            <a:r>
              <a:rPr lang="ko-KR" altLang="en-US" sz="240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언택트</a:t>
            </a:r>
            <a:r>
              <a:rPr lang="ko-KR" altLang="en-US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시대가 도입한 </a:t>
            </a:r>
            <a:endParaRPr lang="en-US" altLang="ko-KR" sz="24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lang="ko-KR" altLang="en-US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지금 엘리베이터 버튼을 </a:t>
            </a:r>
            <a:r>
              <a:rPr lang="ko-KR" altLang="en-US" sz="2400" b="1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손으로 누르지 않고 이용할 수 있는 기술</a:t>
            </a:r>
            <a:r>
              <a:rPr lang="ko-KR" altLang="en-US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 필요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80E637-9451-2541-9401-69F773173B59}"/>
              </a:ext>
            </a:extLst>
          </p:cNvPr>
          <p:cNvSpPr/>
          <p:nvPr/>
        </p:nvSpPr>
        <p:spPr>
          <a:xfrm>
            <a:off x="25369" y="6438900"/>
            <a:ext cx="76164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누구나 이용하는 이동수단인 엘리베이터의 경우에도</a:t>
            </a:r>
            <a:endParaRPr lang="en-US" altLang="ko-KR" sz="24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lang="ko-KR" altLang="en-US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IoT</a:t>
            </a:r>
            <a:r>
              <a:rPr lang="ko-KR" altLang="en-US" sz="2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기술을 활용하려는 시도를 보이고 있음</a:t>
            </a:r>
            <a:endParaRPr lang="en-US" altLang="ko-KR" sz="24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24851905-E146-FF4A-B88F-49AADEBB6FC5}"/>
              </a:ext>
            </a:extLst>
          </p:cNvPr>
          <p:cNvSpPr/>
          <p:nvPr/>
        </p:nvSpPr>
        <p:spPr>
          <a:xfrm>
            <a:off x="7772400" y="5226903"/>
            <a:ext cx="849086" cy="830997"/>
          </a:xfrm>
          <a:prstGeom prst="rightArrow">
            <a:avLst/>
          </a:prstGeom>
          <a:solidFill>
            <a:srgbClr val="092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64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682DDC98-2558-FF46-9AC2-5F1A9398585A}"/>
              </a:ext>
            </a:extLst>
          </p:cNvPr>
          <p:cNvSpPr txBox="1"/>
          <p:nvPr/>
        </p:nvSpPr>
        <p:spPr>
          <a:xfrm>
            <a:off x="1138911" y="575608"/>
            <a:ext cx="5776716" cy="707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 err="1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띵동</a:t>
            </a: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흐름도</a:t>
            </a:r>
          </a:p>
        </p:txBody>
      </p:sp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DACBBE5F-68D1-224C-9733-5CB305AEDBD5}"/>
              </a:ext>
            </a:extLst>
          </p:cNvPr>
          <p:cNvGrpSpPr/>
          <p:nvPr/>
        </p:nvGrpSpPr>
        <p:grpSpPr>
          <a:xfrm rot="16200000">
            <a:off x="361665" y="571415"/>
            <a:ext cx="906316" cy="648176"/>
            <a:chOff x="4801235" y="1610360"/>
            <a:chExt cx="9211945" cy="368935"/>
          </a:xfrm>
        </p:grpSpPr>
        <p:pic>
          <p:nvPicPr>
            <p:cNvPr id="48" name="Object 3">
              <a:extLst>
                <a:ext uri="{FF2B5EF4-FFF2-40B4-BE49-F238E27FC236}">
                  <a16:creationId xmlns:a16="http://schemas.microsoft.com/office/drawing/2014/main" id="{618D5315-F8A3-994D-A332-0750E2F88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E04C6D46-BAF5-2744-8A93-5F161109F0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29532" y="3813702"/>
            <a:ext cx="2180555" cy="26303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F01E207-CD95-6047-B435-F121714879C6}"/>
              </a:ext>
            </a:extLst>
          </p:cNvPr>
          <p:cNvSpPr txBox="1"/>
          <p:nvPr/>
        </p:nvSpPr>
        <p:spPr>
          <a:xfrm>
            <a:off x="1581787" y="6724528"/>
            <a:ext cx="1891510" cy="73774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엘리베이터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600BC4-DBFC-494A-A7DA-818B5A5FD748}"/>
              </a:ext>
            </a:extLst>
          </p:cNvPr>
          <p:cNvSpPr txBox="1"/>
          <p:nvPr/>
        </p:nvSpPr>
        <p:spPr>
          <a:xfrm>
            <a:off x="10439400" y="3675686"/>
            <a:ext cx="3544093" cy="1054681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① 도착 층 수 </a:t>
            </a:r>
          </a:p>
          <a:p>
            <a:pPr algn="ctr">
              <a:defRPr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음성 입력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or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직접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입력</a:t>
            </a:r>
          </a:p>
          <a:p>
            <a:pPr algn="ctr">
              <a:defRPr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9B70B-8CF2-B94C-960A-1EB99583EB2D}"/>
              </a:ext>
            </a:extLst>
          </p:cNvPr>
          <p:cNvSpPr txBox="1"/>
          <p:nvPr/>
        </p:nvSpPr>
        <p:spPr>
          <a:xfrm>
            <a:off x="10581507" y="6350805"/>
            <a:ext cx="3210930" cy="773895"/>
          </a:xfrm>
          <a:prstGeom prst="rect">
            <a:avLst/>
          </a:prstGeom>
        </p:spPr>
        <p:txBody>
          <a:bodyPr wrap="square"/>
          <a:lstStyle/>
          <a:p>
            <a:pPr algn="ctr" latinLnBrk="1">
              <a:spcBef>
                <a:spcPct val="0"/>
              </a:spcBef>
              <a:defRPr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① 혼잡도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단계 안내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 latinLnBrk="1">
              <a:spcBef>
                <a:spcPct val="0"/>
              </a:spcBef>
              <a:defRPr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② 음성을 통한 설명서 제공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defRPr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4DBCE9D-B8BC-EF4D-A185-0CD170975D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182516" y="3849573"/>
            <a:ext cx="2356721" cy="24703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2A48512-24E0-F446-8046-6BAD324F437B}"/>
              </a:ext>
            </a:extLst>
          </p:cNvPr>
          <p:cNvSpPr txBox="1"/>
          <p:nvPr/>
        </p:nvSpPr>
        <p:spPr>
          <a:xfrm>
            <a:off x="14249400" y="6697464"/>
            <a:ext cx="2583833" cy="64818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앱 사용자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DAC305-8150-C34F-864F-6CE1D068C45A}"/>
              </a:ext>
            </a:extLst>
          </p:cNvPr>
          <p:cNvSpPr txBox="1"/>
          <p:nvPr/>
        </p:nvSpPr>
        <p:spPr>
          <a:xfrm>
            <a:off x="3514181" y="3610193"/>
            <a:ext cx="4974925" cy="1325319"/>
          </a:xfrm>
          <a:prstGeom prst="rect">
            <a:avLst/>
          </a:prstGeom>
        </p:spPr>
        <p:txBody>
          <a:bodyPr wrap="square"/>
          <a:lstStyle/>
          <a:p>
            <a:pPr algn="ctr">
              <a:spcBef>
                <a:spcPct val="0"/>
              </a:spcBef>
              <a:defRPr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① 무선통신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(Bluetooth)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통해 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spcBef>
                <a:spcPct val="0"/>
              </a:spcBef>
              <a:defRPr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층 수 값 전송하여 엘리베이터 제어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BDCE9D-DD50-B342-A15E-37BE91D39D68}"/>
              </a:ext>
            </a:extLst>
          </p:cNvPr>
          <p:cNvSpPr txBox="1"/>
          <p:nvPr/>
        </p:nvSpPr>
        <p:spPr>
          <a:xfrm>
            <a:off x="3485020" y="6282092"/>
            <a:ext cx="4974926" cy="995008"/>
          </a:xfrm>
          <a:prstGeom prst="rect">
            <a:avLst/>
          </a:prstGeom>
        </p:spPr>
        <p:txBody>
          <a:bodyPr wrap="square"/>
          <a:lstStyle/>
          <a:p>
            <a:pPr algn="ctr">
              <a:spcBef>
                <a:spcPct val="0"/>
              </a:spcBef>
              <a:defRPr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① 무게 센서를 이용해 무게 측정 후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블루투스로 무게 값 전송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②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LCD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층수 확인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A65B523-8EE3-8140-B4D2-19B6FEF0FB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58178" y="3675686"/>
            <a:ext cx="2801258" cy="29515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2AC642F-F892-FB47-852A-7F08B51A0BB5}"/>
              </a:ext>
            </a:extLst>
          </p:cNvPr>
          <p:cNvSpPr txBox="1"/>
          <p:nvPr/>
        </p:nvSpPr>
        <p:spPr>
          <a:xfrm>
            <a:off x="8524027" y="6826845"/>
            <a:ext cx="1686773" cy="63543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띵동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앱</a:t>
            </a:r>
          </a:p>
        </p:txBody>
      </p:sp>
      <p:pic>
        <p:nvPicPr>
          <p:cNvPr id="38" name="그래픽 4">
            <a:extLst>
              <a:ext uri="{FF2B5EF4-FFF2-40B4-BE49-F238E27FC236}">
                <a16:creationId xmlns:a16="http://schemas.microsoft.com/office/drawing/2014/main" id="{2E90F21E-FE64-224D-873B-1A8B0F3869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627473" y="4808338"/>
            <a:ext cx="1028219" cy="77333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400F7724-6E52-5345-B6E7-5BA1B2FB1A03}"/>
              </a:ext>
            </a:extLst>
          </p:cNvPr>
          <p:cNvGrpSpPr/>
          <p:nvPr/>
        </p:nvGrpSpPr>
        <p:grpSpPr>
          <a:xfrm rot="16200000">
            <a:off x="5346820" y="4413546"/>
            <a:ext cx="1325317" cy="1658591"/>
            <a:chOff x="4436070" y="2334116"/>
            <a:chExt cx="362985" cy="711910"/>
          </a:xfrm>
        </p:grpSpPr>
        <p:sp>
          <p:nvSpPr>
            <p:cNvPr id="54" name="화살표: 오른쪽 90">
              <a:extLst>
                <a:ext uri="{FF2B5EF4-FFF2-40B4-BE49-F238E27FC236}">
                  <a16:creationId xmlns:a16="http://schemas.microsoft.com/office/drawing/2014/main" id="{68199D47-F4D6-EA4F-988A-C1A7A8792C1E}"/>
                </a:ext>
              </a:extLst>
            </p:cNvPr>
            <p:cNvSpPr/>
            <p:nvPr/>
          </p:nvSpPr>
          <p:spPr>
            <a:xfrm rot="5400000">
              <a:off x="4202248" y="2623987"/>
              <a:ext cx="705185" cy="1254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B5AA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b="1"/>
            </a:p>
          </p:txBody>
        </p:sp>
        <p:sp>
          <p:nvSpPr>
            <p:cNvPr id="55" name="화살표: 오른쪽 90">
              <a:extLst>
                <a:ext uri="{FF2B5EF4-FFF2-40B4-BE49-F238E27FC236}">
                  <a16:creationId xmlns:a16="http://schemas.microsoft.com/office/drawing/2014/main" id="{C9FC3AB4-A12F-8B45-BB62-A227D442C1CA}"/>
                </a:ext>
              </a:extLst>
            </p:cNvPr>
            <p:cNvSpPr/>
            <p:nvPr/>
          </p:nvSpPr>
          <p:spPr>
            <a:xfrm rot="16200000">
              <a:off x="4321628" y="2630712"/>
              <a:ext cx="705185" cy="1254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B5AA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b="1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B85C9BE8-31AC-584E-94AA-FD5D4553BE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4436070" y="2471609"/>
              <a:ext cx="362985" cy="460503"/>
            </a:xfrm>
            <a:prstGeom prst="rect">
              <a:avLst/>
            </a:prstGeom>
            <a:noFill/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3C40B8-22C6-4B16-95BE-19C735379322}"/>
              </a:ext>
            </a:extLst>
          </p:cNvPr>
          <p:cNvGrpSpPr/>
          <p:nvPr/>
        </p:nvGrpSpPr>
        <p:grpSpPr>
          <a:xfrm rot="16200000">
            <a:off x="11547546" y="4396740"/>
            <a:ext cx="1325317" cy="1658591"/>
            <a:chOff x="4436070" y="2334116"/>
            <a:chExt cx="362985" cy="711910"/>
          </a:xfrm>
        </p:grpSpPr>
        <p:sp>
          <p:nvSpPr>
            <p:cNvPr id="26" name="화살표: 오른쪽 90">
              <a:extLst>
                <a:ext uri="{FF2B5EF4-FFF2-40B4-BE49-F238E27FC236}">
                  <a16:creationId xmlns:a16="http://schemas.microsoft.com/office/drawing/2014/main" id="{8FE36AFD-73E4-40BE-B906-E40C7E1D9165}"/>
                </a:ext>
              </a:extLst>
            </p:cNvPr>
            <p:cNvSpPr/>
            <p:nvPr/>
          </p:nvSpPr>
          <p:spPr>
            <a:xfrm rot="5400000">
              <a:off x="4202248" y="2623987"/>
              <a:ext cx="705185" cy="1254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B5AA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b="1"/>
            </a:p>
          </p:txBody>
        </p:sp>
        <p:sp>
          <p:nvSpPr>
            <p:cNvPr id="28" name="화살표: 오른쪽 90">
              <a:extLst>
                <a:ext uri="{FF2B5EF4-FFF2-40B4-BE49-F238E27FC236}">
                  <a16:creationId xmlns:a16="http://schemas.microsoft.com/office/drawing/2014/main" id="{9497EEC4-2605-4F49-827E-BBB604DCC400}"/>
                </a:ext>
              </a:extLst>
            </p:cNvPr>
            <p:cNvSpPr/>
            <p:nvPr/>
          </p:nvSpPr>
          <p:spPr>
            <a:xfrm rot="16200000">
              <a:off x="4321628" y="2630712"/>
              <a:ext cx="705185" cy="1254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B5AA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b="1"/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AF2F24BA-BAB2-4AB2-A465-C781F279C0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4436070" y="2471609"/>
              <a:ext cx="362985" cy="460503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4843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5"/>
    </mc:Choice>
    <mc:Fallback xmlns="">
      <p:transition spd="slow" advTm="6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00CBAF-FC46-8B48-8CE8-181589E7B695}"/>
              </a:ext>
            </a:extLst>
          </p:cNvPr>
          <p:cNvGrpSpPr/>
          <p:nvPr/>
        </p:nvGrpSpPr>
        <p:grpSpPr>
          <a:xfrm>
            <a:off x="597217" y="2881947"/>
            <a:ext cx="17094200" cy="4699953"/>
            <a:chOff x="612775" y="4542155"/>
            <a:chExt cx="17094200" cy="469995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306300" y="4542155"/>
              <a:ext cx="5400675" cy="4423728"/>
              <a:chOff x="12306300" y="4542155"/>
              <a:chExt cx="5400675" cy="442372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517880" y="4542155"/>
                <a:ext cx="2977515" cy="2977515"/>
                <a:chOff x="13517880" y="4542155"/>
                <a:chExt cx="2977515" cy="297751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3517880" y="4542155"/>
                  <a:ext cx="2978150" cy="297815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2306300" y="8078153"/>
                <a:ext cx="5400675" cy="887730"/>
                <a:chOff x="12306300" y="8078153"/>
                <a:chExt cx="5400675" cy="887730"/>
              </a:xfrm>
            </p:grpSpPr>
            <p:sp>
              <p:nvSpPr>
                <p:cNvPr id="49" name="Object 49"/>
                <p:cNvSpPr txBox="1">
                  <a:spLocks/>
                </p:cNvSpPr>
                <p:nvPr/>
              </p:nvSpPr>
              <p:spPr>
                <a:xfrm>
                  <a:off x="13799820" y="8078153"/>
                  <a:ext cx="2413635" cy="539115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numCol="1" anchor="t">
                  <a:spAutoFit/>
                </a:bodyPr>
                <a:lstStyle/>
                <a:p>
                  <a:pPr marL="0" indent="0" algn="ctr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ko-KR" altLang="en-US" sz="2900" spc="200" dirty="0">
                      <a:solidFill>
                        <a:srgbClr val="0E1F55"/>
                      </a:solidFill>
                      <a:latin typeface="Gmarket Sans TTF Medium" panose="02000000000000000000" pitchFamily="2" charset="-127"/>
                      <a:ea typeface="Gmarket Sans TTF Medium" panose="02000000000000000000" pitchFamily="2" charset="-127"/>
                      <a:cs typeface="Noto Sans CJK KR Regular" charset="0"/>
                    </a:rPr>
                    <a:t>음성안내</a:t>
                  </a:r>
                  <a:endParaRPr lang="ko-KR" altLang="en-US" sz="2900" dirty="0">
                    <a:solidFill>
                      <a:srgbClr val="0E1F55"/>
                    </a:solidFill>
                    <a:latin typeface="Gmarket Sans TTF Medium" panose="02000000000000000000" pitchFamily="2" charset="-127"/>
                    <a:ea typeface="Gmarket Sans TTF Medium" panose="02000000000000000000" pitchFamily="2" charset="-127"/>
                    <a:cs typeface="Noto Sans CJK KR Regular" charset="0"/>
                  </a:endParaRPr>
                </a:p>
              </p:txBody>
            </p:sp>
            <p:sp>
              <p:nvSpPr>
                <p:cNvPr id="50" name="Object 50"/>
                <p:cNvSpPr txBox="1">
                  <a:spLocks/>
                </p:cNvSpPr>
                <p:nvPr/>
              </p:nvSpPr>
              <p:spPr>
                <a:xfrm>
                  <a:off x="12306300" y="8595678"/>
                  <a:ext cx="5400675" cy="370205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numCol="1" anchor="t">
                  <a:spAutoFit/>
                </a:bodyPr>
                <a:lstStyle/>
                <a:p>
                  <a:pPr marL="0" indent="0" algn="ctr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ko-KR" altLang="en-US" sz="1800">
                      <a:solidFill>
                        <a:srgbClr val="787878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</a:rPr>
                    <a:t>앱 설명서 음성 안내</a:t>
                  </a:r>
                </a:p>
              </p:txBody>
            </p: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618EDE8-9CEC-134A-B758-754884251ACB}"/>
                </a:ext>
              </a:extLst>
            </p:cNvPr>
            <p:cNvGrpSpPr/>
            <p:nvPr/>
          </p:nvGrpSpPr>
          <p:grpSpPr>
            <a:xfrm>
              <a:off x="612775" y="4542155"/>
              <a:ext cx="15809595" cy="4699953"/>
              <a:chOff x="612775" y="4542155"/>
              <a:chExt cx="15809595" cy="4699953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612775" y="4542155"/>
                <a:ext cx="5400040" cy="4699953"/>
                <a:chOff x="612775" y="4542155"/>
                <a:chExt cx="5400040" cy="4699953"/>
              </a:xfrm>
            </p:grpSpPr>
            <p:grpSp>
              <p:nvGrpSpPr>
                <p:cNvPr id="1003" name="그룹 1003"/>
                <p:cNvGrpSpPr/>
                <p:nvPr/>
              </p:nvGrpSpPr>
              <p:grpSpPr>
                <a:xfrm>
                  <a:off x="1823720" y="4542155"/>
                  <a:ext cx="2977515" cy="2977515"/>
                  <a:chOff x="1823720" y="4542155"/>
                  <a:chExt cx="2977515" cy="2977515"/>
                </a:xfrm>
              </p:grpSpPr>
              <p:pic>
                <p:nvPicPr>
                  <p:cNvPr id="9" name="Object 8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823720" y="4542155"/>
                    <a:ext cx="2977515" cy="2977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5" name="그룹 1005"/>
                <p:cNvGrpSpPr/>
                <p:nvPr/>
              </p:nvGrpSpPr>
              <p:grpSpPr>
                <a:xfrm>
                  <a:off x="612775" y="8078153"/>
                  <a:ext cx="5400040" cy="1163955"/>
                  <a:chOff x="612775" y="8078153"/>
                  <a:chExt cx="5400040" cy="1163955"/>
                </a:xfrm>
              </p:grpSpPr>
              <p:sp>
                <p:nvSpPr>
                  <p:cNvPr id="15" name="Object 15"/>
                  <p:cNvSpPr txBox="1"/>
                  <p:nvPr/>
                </p:nvSpPr>
                <p:spPr>
                  <a:xfrm>
                    <a:off x="2113280" y="8078153"/>
                    <a:ext cx="2397760" cy="5384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ko-KR" altLang="en-US" sz="2900" kern="0" spc="200" dirty="0">
                        <a:solidFill>
                          <a:srgbClr val="0E1F55"/>
                        </a:solidFill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  <a:cs typeface="Noto Sans CJK KR Regular" pitchFamily="34" charset="0"/>
                      </a:rPr>
                      <a:t>음성입력</a:t>
                    </a:r>
                    <a:endParaRPr lang="en-US" dirty="0">
                      <a:latin typeface="Gmarket Sans TTF Medium" panose="02000000000000000000" pitchFamily="2" charset="-127"/>
                      <a:ea typeface="Gmarket Sans TTF Medium" panose="02000000000000000000" pitchFamily="2" charset="-127"/>
                    </a:endParaRPr>
                  </a:p>
                </p:txBody>
              </p:sp>
              <p:sp>
                <p:nvSpPr>
                  <p:cNvPr id="16" name="Object 16"/>
                  <p:cNvSpPr txBox="1"/>
                  <p:nvPr/>
                </p:nvSpPr>
                <p:spPr>
                  <a:xfrm>
                    <a:off x="612775" y="8595678"/>
                    <a:ext cx="5400040" cy="64643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ko-KR" altLang="en-US" sz="1800" dirty="0">
                        <a:solidFill>
                          <a:srgbClr val="78787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Square" pitchFamily="34" charset="0"/>
                      </a:rPr>
                      <a:t>음성을 통한 </a:t>
                    </a:r>
                    <a:endParaRPr lang="en-US" altLang="ko-KR" sz="1800" dirty="0">
                      <a:solidFill>
                        <a:srgbClr val="787878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  <a:cs typeface="NanumSquare" pitchFamily="34" charset="0"/>
                    </a:endParaRPr>
                  </a:p>
                  <a:p>
                    <a:pPr algn="ctr"/>
                    <a:r>
                      <a:rPr lang="ko-KR" altLang="en-US" sz="1800" dirty="0">
                        <a:solidFill>
                          <a:srgbClr val="78787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Square" pitchFamily="34" charset="0"/>
                      </a:rPr>
                      <a:t>엘리베이터 제어</a:t>
                    </a:r>
                    <a:endParaRPr lang="en-US" dirty="0">
                      <a:latin typeface="Gmarket Sans TTF Light" panose="02000000000000000000" pitchFamily="2" charset="-128"/>
                      <a:ea typeface="Gmarket Sans TTF Light" panose="02000000000000000000" pitchFamily="2" charset="-128"/>
                    </a:endParaRPr>
                  </a:p>
                </p:txBody>
              </p:sp>
            </p:grpSp>
          </p:grpSp>
          <p:grpSp>
            <p:nvGrpSpPr>
              <p:cNvPr id="1006" name="그룹 1006"/>
              <p:cNvGrpSpPr/>
              <p:nvPr/>
            </p:nvGrpSpPr>
            <p:grpSpPr>
              <a:xfrm>
                <a:off x="4510405" y="4542155"/>
                <a:ext cx="5400040" cy="4699953"/>
                <a:chOff x="4510405" y="4542155"/>
                <a:chExt cx="5400040" cy="4699953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5721985" y="4542155"/>
                  <a:ext cx="2977515" cy="2977515"/>
                  <a:chOff x="5721985" y="4542155"/>
                  <a:chExt cx="2977515" cy="2977515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5721985" y="4542155"/>
                    <a:ext cx="2977515" cy="2977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4510405" y="8078153"/>
                  <a:ext cx="5400040" cy="1163955"/>
                  <a:chOff x="4510405" y="8078153"/>
                  <a:chExt cx="5400040" cy="1163955"/>
                </a:xfrm>
              </p:grpSpPr>
              <p:sp>
                <p:nvSpPr>
                  <p:cNvPr id="27" name="Object 27"/>
                  <p:cNvSpPr txBox="1"/>
                  <p:nvPr/>
                </p:nvSpPr>
                <p:spPr>
                  <a:xfrm>
                    <a:off x="6011545" y="8078153"/>
                    <a:ext cx="2397760" cy="5384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ko-KR" altLang="en-US" sz="2900" kern="0" spc="200" dirty="0">
                        <a:solidFill>
                          <a:srgbClr val="0E1F55"/>
                        </a:solidFill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  <a:cs typeface="Noto Sans CJK KR Regular" pitchFamily="34" charset="0"/>
                      </a:rPr>
                      <a:t>직접입력</a:t>
                    </a:r>
                    <a:endParaRPr lang="en-US" dirty="0">
                      <a:latin typeface="Gmarket Sans TTF Medium" panose="02000000000000000000" pitchFamily="2" charset="-127"/>
                      <a:ea typeface="Gmarket Sans TTF Medium" panose="02000000000000000000" pitchFamily="2" charset="-127"/>
                    </a:endParaRPr>
                  </a:p>
                </p:txBody>
              </p:sp>
              <p:sp>
                <p:nvSpPr>
                  <p:cNvPr id="28" name="Object 28"/>
                  <p:cNvSpPr txBox="1"/>
                  <p:nvPr/>
                </p:nvSpPr>
                <p:spPr>
                  <a:xfrm>
                    <a:off x="4510405" y="8595678"/>
                    <a:ext cx="5400040" cy="64643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ko-KR" altLang="en-US" sz="1800" dirty="0">
                        <a:solidFill>
                          <a:srgbClr val="78787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Square" pitchFamily="34" charset="0"/>
                      </a:rPr>
                      <a:t>직접 입력을 통한 </a:t>
                    </a:r>
                    <a:endParaRPr lang="en-US" altLang="ko-KR" sz="1800" dirty="0">
                      <a:solidFill>
                        <a:srgbClr val="787878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  <a:cs typeface="NanumSquare" pitchFamily="34" charset="0"/>
                    </a:endParaRPr>
                  </a:p>
                  <a:p>
                    <a:pPr algn="ctr"/>
                    <a:r>
                      <a:rPr lang="ko-KR" altLang="en-US" sz="1800" dirty="0">
                        <a:solidFill>
                          <a:srgbClr val="787878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  <a:cs typeface="NanumSquare" pitchFamily="34" charset="0"/>
                      </a:rPr>
                      <a:t>엘리베이터 제어</a:t>
                    </a:r>
                    <a:endParaRPr lang="en-US" dirty="0">
                      <a:latin typeface="Gmarket Sans TTF Light" panose="02000000000000000000" pitchFamily="2" charset="-128"/>
                      <a:ea typeface="Gmarket Sans TTF Light" panose="02000000000000000000" pitchFamily="2" charset="-128"/>
                    </a:endParaRPr>
                  </a:p>
                </p:txBody>
              </p:sp>
            </p:grpSp>
          </p:grpSp>
          <p:grpSp>
            <p:nvGrpSpPr>
              <p:cNvPr id="1010" name="그룹 1010"/>
              <p:cNvGrpSpPr/>
              <p:nvPr/>
            </p:nvGrpSpPr>
            <p:grpSpPr>
              <a:xfrm>
                <a:off x="8408670" y="4542155"/>
                <a:ext cx="5400040" cy="4699953"/>
                <a:chOff x="8408670" y="4542155"/>
                <a:chExt cx="5400040" cy="4699953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9619615" y="4542155"/>
                  <a:ext cx="2977515" cy="2977515"/>
                  <a:chOff x="9619615" y="4542155"/>
                  <a:chExt cx="2977515" cy="297751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9619615" y="4542155"/>
                    <a:ext cx="2977515" cy="297751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Object 38"/>
                <p:cNvSpPr txBox="1"/>
                <p:nvPr/>
              </p:nvSpPr>
              <p:spPr>
                <a:xfrm>
                  <a:off x="9606915" y="8062278"/>
                  <a:ext cx="3192780" cy="5384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2900" kern="0" spc="200" dirty="0">
                      <a:solidFill>
                        <a:srgbClr val="0E1F55"/>
                      </a:solidFill>
                      <a:latin typeface="Gmarket Sans TTF Medium" panose="02000000000000000000" pitchFamily="2" charset="-127"/>
                      <a:ea typeface="Gmarket Sans TTF Medium" panose="02000000000000000000" pitchFamily="2" charset="-127"/>
                      <a:cs typeface="Noto Sans CJK KR Regular" pitchFamily="34" charset="0"/>
                    </a:rPr>
                    <a:t>혼잡도</a:t>
                  </a:r>
                  <a:endParaRPr lang="en-US" dirty="0">
                    <a:latin typeface="Gmarket Sans TTF Medium" panose="02000000000000000000" pitchFamily="2" charset="-127"/>
                    <a:ea typeface="Gmarket Sans TTF Medium" panose="02000000000000000000" pitchFamily="2" charset="-127"/>
                  </a:endParaRPr>
                </a:p>
              </p:txBody>
            </p:sp>
            <p:sp>
              <p:nvSpPr>
                <p:cNvPr id="39" name="Object 39"/>
                <p:cNvSpPr txBox="1"/>
                <p:nvPr/>
              </p:nvSpPr>
              <p:spPr>
                <a:xfrm>
                  <a:off x="8408670" y="8595678"/>
                  <a:ext cx="5400040" cy="64643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1800" dirty="0">
                      <a:solidFill>
                        <a:srgbClr val="787878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  <a:cs typeface="NanumSquare" pitchFamily="34" charset="0"/>
                    </a:rPr>
                    <a:t>엘리베이터 무게 측정과 </a:t>
                  </a:r>
                  <a:endParaRPr lang="en-US" altLang="ko-KR" sz="1800" dirty="0">
                    <a:solidFill>
                      <a:srgbClr val="787878"/>
                    </a:solidFill>
                    <a:latin typeface="Gmarket Sans TTF Light" panose="02000000000000000000" pitchFamily="2" charset="-128"/>
                    <a:ea typeface="Gmarket Sans TTF Light" panose="02000000000000000000" pitchFamily="2" charset="-128"/>
                    <a:cs typeface="NanumSquare" pitchFamily="34" charset="0"/>
                  </a:endParaRPr>
                </a:p>
                <a:p>
                  <a:pPr algn="ctr"/>
                  <a:r>
                    <a:rPr lang="ko-KR" altLang="en-US" sz="1800" dirty="0">
                      <a:solidFill>
                        <a:srgbClr val="787878"/>
                      </a:solidFill>
                      <a:latin typeface="Gmarket Sans TTF Light" panose="02000000000000000000" pitchFamily="2" charset="-128"/>
                      <a:ea typeface="Gmarket Sans TTF Light" panose="02000000000000000000" pitchFamily="2" charset="-128"/>
                      <a:cs typeface="NanumSquare" pitchFamily="34" charset="0"/>
                    </a:rPr>
                    <a:t>혼잡도 제공</a:t>
                  </a:r>
                  <a:endParaRPr lang="en-US" dirty="0">
                    <a:latin typeface="Gmarket Sans TTF Light" panose="02000000000000000000" pitchFamily="2" charset="-128"/>
                    <a:ea typeface="Gmarket Sans TTF Light" panose="02000000000000000000" pitchFamily="2" charset="-128"/>
                  </a:endParaRPr>
                </a:p>
              </p:txBody>
            </p:sp>
          </p:grpSp>
          <p:grpSp>
            <p:nvGrpSpPr>
              <p:cNvPr id="1021" name="Group 1020"/>
              <p:cNvGrpSpPr/>
              <p:nvPr/>
            </p:nvGrpSpPr>
            <p:grpSpPr>
              <a:xfrm>
                <a:off x="10226357" y="5180537"/>
                <a:ext cx="1818322" cy="1562418"/>
                <a:chOff x="10226357" y="5180537"/>
                <a:chExt cx="1818322" cy="1562418"/>
              </a:xfrm>
            </p:grpSpPr>
            <p:pic>
              <p:nvPicPr>
                <p:cNvPr id="1022" name="Picture 1021"/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0226357" y="5180537"/>
                  <a:ext cx="1818322" cy="156241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023" name="Group 1022"/>
              <p:cNvGrpSpPr/>
              <p:nvPr/>
            </p:nvGrpSpPr>
            <p:grpSpPr>
              <a:xfrm>
                <a:off x="13579158" y="4593908"/>
                <a:ext cx="2843212" cy="2810757"/>
                <a:chOff x="13579158" y="4593908"/>
                <a:chExt cx="2843212" cy="2810757"/>
              </a:xfrm>
            </p:grpSpPr>
            <p:pic>
              <p:nvPicPr>
                <p:cNvPr id="1024" name="Picture 1023"/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3579158" y="4593908"/>
                  <a:ext cx="2843212" cy="2810757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026" name="Picture 1025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09163" y="4839664"/>
                <a:ext cx="2402523" cy="2401379"/>
              </a:xfrm>
              <a:prstGeom prst="rect">
                <a:avLst/>
              </a:prstGeom>
              <a:noFill/>
            </p:spPr>
          </p:pic>
          <p:pic>
            <p:nvPicPr>
              <p:cNvPr id="1027" name="Picture 1026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530157" y="5337566"/>
                <a:ext cx="1606233" cy="140538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C2C73F-EDBA-454C-876A-12D1C719E02B}"/>
              </a:ext>
            </a:extLst>
          </p:cNvPr>
          <p:cNvSpPr txBox="1"/>
          <p:nvPr/>
        </p:nvSpPr>
        <p:spPr>
          <a:xfrm>
            <a:off x="999360" y="473407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404040">
                  <a:alpha val="100000"/>
                </a:srgb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36" name="그룹 1001">
            <a:extLst>
              <a:ext uri="{FF2B5EF4-FFF2-40B4-BE49-F238E27FC236}">
                <a16:creationId xmlns:a16="http://schemas.microsoft.com/office/drawing/2014/main" id="{071FC1D5-4EFF-A34E-B8A0-408FFE8E0BD0}"/>
              </a:ext>
            </a:extLst>
          </p:cNvPr>
          <p:cNvGrpSpPr/>
          <p:nvPr/>
        </p:nvGrpSpPr>
        <p:grpSpPr>
          <a:xfrm rot="16200000">
            <a:off x="251930" y="490075"/>
            <a:ext cx="906316" cy="648176"/>
            <a:chOff x="4801235" y="1610360"/>
            <a:chExt cx="9211945" cy="368935"/>
          </a:xfrm>
        </p:grpSpPr>
        <p:pic>
          <p:nvPicPr>
            <p:cNvPr id="42" name="Object 3">
              <a:extLst>
                <a:ext uri="{FF2B5EF4-FFF2-40B4-BE49-F238E27FC236}">
                  <a16:creationId xmlns:a16="http://schemas.microsoft.com/office/drawing/2014/main" id="{518F2F80-F32D-384F-9FF9-80DCD6A0A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872918" y="-1638300"/>
            <a:ext cx="6987540" cy="13975080"/>
            <a:chOff x="87630" y="-560705"/>
            <a:chExt cx="6987540" cy="13975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" y="-560705"/>
              <a:ext cx="6987540" cy="139750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2E610D0-DE00-F34C-9F0E-BE2D6B2C4249}"/>
              </a:ext>
            </a:extLst>
          </p:cNvPr>
          <p:cNvGrpSpPr/>
          <p:nvPr/>
        </p:nvGrpSpPr>
        <p:grpSpPr>
          <a:xfrm>
            <a:off x="10780036" y="2560955"/>
            <a:ext cx="3048000" cy="5349600"/>
            <a:chOff x="4038600" y="1582070"/>
            <a:chExt cx="3848100" cy="723287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5484C3A-3C60-A340-9132-11B215548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60" b="5753"/>
            <a:stretch/>
          </p:blipFill>
          <p:spPr>
            <a:xfrm>
              <a:off x="4038600" y="1582070"/>
              <a:ext cx="3848100" cy="723287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C78A95-9A25-5047-94F6-FA96BC3C7678}"/>
                </a:ext>
              </a:extLst>
            </p:cNvPr>
            <p:cNvSpPr/>
            <p:nvPr/>
          </p:nvSpPr>
          <p:spPr>
            <a:xfrm>
              <a:off x="7543800" y="2100440"/>
              <a:ext cx="342900" cy="1366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4BD791-75CE-6C48-BDD5-2F35CCE59FE6}"/>
              </a:ext>
            </a:extLst>
          </p:cNvPr>
          <p:cNvSpPr txBox="1"/>
          <p:nvPr/>
        </p:nvSpPr>
        <p:spPr>
          <a:xfrm>
            <a:off x="4231577" y="2984704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음성입력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A91D5656-6A18-1646-9D08-96A185E9A749}"/>
              </a:ext>
            </a:extLst>
          </p:cNvPr>
          <p:cNvGrpSpPr/>
          <p:nvPr/>
        </p:nvGrpSpPr>
        <p:grpSpPr>
          <a:xfrm rot="16200000">
            <a:off x="3454331" y="2980511"/>
            <a:ext cx="906316" cy="648176"/>
            <a:chOff x="4801235" y="1610360"/>
            <a:chExt cx="9211945" cy="368935"/>
          </a:xfrm>
        </p:grpSpPr>
        <p:pic>
          <p:nvPicPr>
            <p:cNvPr id="32" name="Object 3">
              <a:extLst>
                <a:ext uri="{FF2B5EF4-FFF2-40B4-BE49-F238E27FC236}">
                  <a16:creationId xmlns:a16="http://schemas.microsoft.com/office/drawing/2014/main" id="{5BD3FEE3-84EE-AF4A-840B-B89244AA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E3986E-C8B5-D84A-9D0C-F3CB0180A952}"/>
              </a:ext>
            </a:extLst>
          </p:cNvPr>
          <p:cNvSpPr txBox="1"/>
          <p:nvPr/>
        </p:nvSpPr>
        <p:spPr>
          <a:xfrm>
            <a:off x="3705518" y="3935968"/>
            <a:ext cx="42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화면 </a:t>
            </a:r>
            <a:r>
              <a:rPr kumimoji="1" lang="ko-Kore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상단</a:t>
            </a:r>
            <a:r>
              <a:rPr kumimoji="1" lang="ko-KR" altLang="en-US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클릭 시 </a:t>
            </a:r>
            <a:r>
              <a:rPr kumimoji="1"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음성입력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사용 가능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FBD980-1155-D54B-8E83-73C041B48389}"/>
              </a:ext>
            </a:extLst>
          </p:cNvPr>
          <p:cNvGrpSpPr/>
          <p:nvPr/>
        </p:nvGrpSpPr>
        <p:grpSpPr>
          <a:xfrm>
            <a:off x="12247378" y="4533900"/>
            <a:ext cx="238621" cy="238621"/>
            <a:chOff x="14042460" y="4686300"/>
            <a:chExt cx="238621" cy="23862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FEE7F24-81FA-CA4E-9DE2-C3A0A3FC7217}"/>
                </a:ext>
              </a:extLst>
            </p:cNvPr>
            <p:cNvSpPr/>
            <p:nvPr/>
          </p:nvSpPr>
          <p:spPr>
            <a:xfrm>
              <a:off x="14042460" y="4686300"/>
              <a:ext cx="238621" cy="238621"/>
            </a:xfrm>
            <a:prstGeom prst="ellipse">
              <a:avLst/>
            </a:prstGeom>
            <a:solidFill>
              <a:srgbClr val="FFCD4A">
                <a:alpha val="5254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D7359A1-8C06-334B-BBF5-2D17669864DF}"/>
                </a:ext>
              </a:extLst>
            </p:cNvPr>
            <p:cNvSpPr/>
            <p:nvPr/>
          </p:nvSpPr>
          <p:spPr>
            <a:xfrm>
              <a:off x="14069437" y="4713277"/>
              <a:ext cx="184666" cy="184666"/>
            </a:xfrm>
            <a:prstGeom prst="ellipse">
              <a:avLst/>
            </a:prstGeom>
            <a:solidFill>
              <a:srgbClr val="FFCD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7"/>
    </mc:Choice>
    <mc:Fallback xmlns="">
      <p:transition spd="slow" advTm="5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C361866D-191A-1445-984B-FAD089902CFB}"/>
              </a:ext>
            </a:extLst>
          </p:cNvPr>
          <p:cNvGrpSpPr/>
          <p:nvPr/>
        </p:nvGrpSpPr>
        <p:grpSpPr>
          <a:xfrm>
            <a:off x="10556791" y="1790700"/>
            <a:ext cx="3493770" cy="6987540"/>
            <a:chOff x="1777365" y="2876550"/>
            <a:chExt cx="3493770" cy="6987540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CEF0401F-6DEB-0642-AB8A-D00676F5B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" y="-560705"/>
              <a:ext cx="6987540" cy="13975080"/>
            </a:xfrm>
            <a:prstGeom prst="rect">
              <a:avLst/>
            </a:prstGeom>
          </p:spPr>
        </p:pic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265FF9E2-8091-9145-BA37-DF88181B3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7365" y="2876550"/>
              <a:ext cx="3493770" cy="698754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7A74F9C-8D3D-AA48-B739-DFA3BE9978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30" b="7602"/>
          <a:stretch/>
        </p:blipFill>
        <p:spPr>
          <a:xfrm>
            <a:off x="10808937" y="2633165"/>
            <a:ext cx="3011119" cy="530261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E3986E-C8B5-D84A-9D0C-F3CB0180A952}"/>
              </a:ext>
            </a:extLst>
          </p:cNvPr>
          <p:cNvSpPr txBox="1"/>
          <p:nvPr/>
        </p:nvSpPr>
        <p:spPr>
          <a:xfrm>
            <a:off x="3745481" y="393596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“</a:t>
            </a:r>
            <a:r>
              <a:rPr kumimoji="1"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원하시는 층수를 말해주세요</a:t>
            </a:r>
            <a:r>
              <a:rPr kumimoji="1"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.”</a:t>
            </a:r>
            <a:endParaRPr kumimoji="1" lang="ko-Kore-KR" alt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7E5009-BC8F-4488-BC26-3123B1CD84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059"/>
          <a:stretch/>
        </p:blipFill>
        <p:spPr>
          <a:xfrm>
            <a:off x="10808936" y="2633775"/>
            <a:ext cx="3011119" cy="53132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752ACD-C9BD-4052-BE0C-3B3F85F280D7}"/>
              </a:ext>
            </a:extLst>
          </p:cNvPr>
          <p:cNvSpPr txBox="1"/>
          <p:nvPr/>
        </p:nvSpPr>
        <p:spPr>
          <a:xfrm>
            <a:off x="4231577" y="2984704"/>
            <a:ext cx="5776716" cy="132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04" tIns="45752" rIns="91504" bIns="45752" anchor="t">
            <a:spAutoFit/>
          </a:bodyPr>
          <a:lstStyle/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 dirty="0">
                <a:solidFill>
                  <a:srgbClr val="0A22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음성입력</a:t>
            </a:r>
          </a:p>
          <a:p>
            <a:pPr defTabSz="394028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000" dirty="0">
              <a:solidFill>
                <a:srgbClr val="0A22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6D7D451F-5114-4745-B135-A1D8251BA14B}"/>
              </a:ext>
            </a:extLst>
          </p:cNvPr>
          <p:cNvGrpSpPr/>
          <p:nvPr/>
        </p:nvGrpSpPr>
        <p:grpSpPr>
          <a:xfrm rot="16200000">
            <a:off x="3454331" y="2980511"/>
            <a:ext cx="906316" cy="648176"/>
            <a:chOff x="4801235" y="1610360"/>
            <a:chExt cx="9211945" cy="368935"/>
          </a:xfrm>
        </p:grpSpPr>
        <p:pic>
          <p:nvPicPr>
            <p:cNvPr id="19" name="Object 3">
              <a:extLst>
                <a:ext uri="{FF2B5EF4-FFF2-40B4-BE49-F238E27FC236}">
                  <a16:creationId xmlns:a16="http://schemas.microsoft.com/office/drawing/2014/main" id="{C1FB5CA7-A2A0-43D1-92EC-C6638EDDD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1235" y="1610360"/>
              <a:ext cx="9211945" cy="36893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1274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9"/>
    </mc:Choice>
    <mc:Fallback xmlns="">
      <p:transition spd="slow" advTm="4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2|1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9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</TotalTime>
  <Words>2433</Words>
  <Application>Microsoft Macintosh PowerPoint</Application>
  <PresentationFormat>사용자 지정</PresentationFormat>
  <Paragraphs>637</Paragraphs>
  <Slides>48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0" baseType="lpstr">
      <vt:lpstr>G마켓 산스 TTF Light</vt:lpstr>
      <vt:lpstr>?? ??</vt:lpstr>
      <vt:lpstr>Cambria Math</vt:lpstr>
      <vt:lpstr>G마켓 산스 TTF Medium</vt:lpstr>
      <vt:lpstr>Calibri</vt:lpstr>
      <vt:lpstr>맑은 고딕</vt:lpstr>
      <vt:lpstr>Gulim</vt:lpstr>
      <vt:lpstr>Gmarket Sans TTF Medium</vt:lpstr>
      <vt:lpstr>Gmarket Sans TTF Light</vt:lpstr>
      <vt:lpstr>Arial</vt:lpstr>
      <vt:lpstr>G마켓 산스 TTF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 영선</cp:lastModifiedBy>
  <cp:revision>378</cp:revision>
  <dcterms:modified xsi:type="dcterms:W3CDTF">2021-12-09T06:32:15Z</dcterms:modified>
  <cp:version/>
</cp:coreProperties>
</file>